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Open Sans Light"/>
      <p:regular r:id="rId21"/>
      <p:bold r:id="rId22"/>
      <p:italic r:id="rId23"/>
      <p:boldItalic r:id="rId24"/>
    </p:embeddedFont>
    <p:embeddedFont>
      <p:font typeface="Open Sans"/>
      <p:regular r:id="rId25"/>
      <p:bold r:id="rId26"/>
      <p:italic r:id="rId27"/>
      <p:boldItalic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19">
          <p15:clr>
            <a:srgbClr val="9AA0A6"/>
          </p15:clr>
        </p15:guide>
        <p15:guide id="2" pos="2880">
          <p15:clr>
            <a:srgbClr val="9AA0A6"/>
          </p15:clr>
        </p15:guide>
        <p15:guide id="3" orient="horz" pos="737">
          <p15:clr>
            <a:srgbClr val="9AA0A6"/>
          </p15:clr>
        </p15:guide>
        <p15:guide id="4" pos="226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9"/>
        <p:guide pos="2880"/>
        <p:guide pos="737" orient="horz"/>
        <p:guide pos="226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penSansLight-bold.fntdata"/><Relationship Id="rId21" Type="http://schemas.openxmlformats.org/officeDocument/2006/relationships/font" Target="fonts/OpenSansLight-regular.fntdata"/><Relationship Id="rId24" Type="http://schemas.openxmlformats.org/officeDocument/2006/relationships/font" Target="fonts/OpenSansLight-boldItalic.fntdata"/><Relationship Id="rId23" Type="http://schemas.openxmlformats.org/officeDocument/2006/relationships/font" Target="fonts/OpenSans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JM"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JM"/>
              <a:t>Good Morning All, thank you for joining us today for our team’s presentation. </a:t>
            </a:r>
            <a:endParaRPr/>
          </a:p>
          <a:p>
            <a:pPr indent="0" lvl="0" marL="0" rtl="0" algn="l">
              <a:spcBef>
                <a:spcPts val="0"/>
              </a:spcBef>
              <a:spcAft>
                <a:spcPts val="0"/>
              </a:spcAft>
              <a:buNone/>
            </a:pPr>
            <a:r>
              <a:rPr lang="en-JM"/>
              <a:t>Our team consists of Andrew Garcia-Schanz, Frank Lucas, Christian Perez, and myself Anthony Finocchiaro.</a:t>
            </a:r>
            <a:endParaRPr/>
          </a:p>
          <a:p>
            <a:pPr indent="0" lvl="0" marL="0" rtl="0" algn="l">
              <a:spcBef>
                <a:spcPts val="0"/>
              </a:spcBef>
              <a:spcAft>
                <a:spcPts val="0"/>
              </a:spcAft>
              <a:buNone/>
            </a:pPr>
            <a:r>
              <a:t/>
            </a:r>
            <a:endParaRPr/>
          </a:p>
          <a:p>
            <a:pPr indent="0" lvl="0" marL="0" rtl="0" algn="l">
              <a:spcBef>
                <a:spcPts val="0"/>
              </a:spcBef>
              <a:spcAft>
                <a:spcPts val="0"/>
              </a:spcAft>
              <a:buNone/>
            </a:pPr>
            <a:r>
              <a:rPr lang="en-JM"/>
              <a:t>Next Slide please</a:t>
            </a:r>
            <a:endParaRPr/>
          </a:p>
          <a:p>
            <a:pPr indent="0" lvl="0" marL="0" rtl="0" algn="l">
              <a:spcBef>
                <a:spcPts val="0"/>
              </a:spcBef>
              <a:spcAft>
                <a:spcPts val="0"/>
              </a:spcAft>
              <a:buNone/>
            </a:pPr>
            <a:r>
              <a:t/>
            </a:r>
            <a:endParaRPr/>
          </a:p>
        </p:txBody>
      </p:sp>
      <p:sp>
        <p:nvSpPr>
          <p:cNvPr id="72" name="Google Shape;7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2a2519b3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2a2519b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f2a2519b3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2a2519b39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2a2519b3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f2a2519b39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2a2519b39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2a2519b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f2a2519b39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26b885ca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26b885ca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826b885ca3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26b885ca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26b885ca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826b885ca3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0e85a4c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60e85a4c1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7ae57f48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7ae57f4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JM"/>
              <a:t>Today we will be presenting our project on our automated trading platform.</a:t>
            </a:r>
            <a:endParaRPr/>
          </a:p>
          <a:p>
            <a:pPr indent="0" lvl="0" marL="0" rtl="0" algn="l">
              <a:spcBef>
                <a:spcPts val="0"/>
              </a:spcBef>
              <a:spcAft>
                <a:spcPts val="0"/>
              </a:spcAft>
              <a:buNone/>
            </a:pPr>
            <a:r>
              <a:rPr lang="en-JM"/>
              <a:t>One of the biggest intangible benefits to automated trading is the removal of the emotional element of trading. </a:t>
            </a:r>
            <a:endParaRPr/>
          </a:p>
          <a:p>
            <a:pPr indent="0" lvl="0" marL="0" rtl="0" algn="l">
              <a:spcBef>
                <a:spcPts val="0"/>
              </a:spcBef>
              <a:spcAft>
                <a:spcPts val="0"/>
              </a:spcAft>
              <a:buNone/>
            </a:pPr>
            <a:r>
              <a:rPr lang="en-JM"/>
              <a:t>The removal of these emotions creates a clinical approach that is dispassionate and does not let bad data, aka irrational human elements enter into the equation. Another </a:t>
            </a:r>
            <a:r>
              <a:rPr lang="en-JM"/>
              <a:t>downside of non-automated trading is the human element of executing either an position opening or closing in real time. This may seem nominal, but when monitoring multiple positions throughout the day, it becomes very easy for an oversight to throw off a day’s worth of trading. Our platform seeks to eliminate these risks. </a:t>
            </a:r>
            <a:r>
              <a:rPr lang="en-JM"/>
              <a:t> </a:t>
            </a:r>
            <a:endParaRPr/>
          </a:p>
          <a:p>
            <a:pPr indent="0" lvl="0" marL="0" rtl="0" algn="l">
              <a:spcBef>
                <a:spcPts val="0"/>
              </a:spcBef>
              <a:spcAft>
                <a:spcPts val="0"/>
              </a:spcAft>
              <a:buNone/>
            </a:pPr>
            <a:r>
              <a:rPr lang="en-JM"/>
              <a:t>Automated trading is hardly groundbreaking with many high frequency trading firms such as Citadel, Point 72, and Renaissance Tech creating billion dollar brands around this strategy.</a:t>
            </a:r>
            <a:endParaRPr/>
          </a:p>
          <a:p>
            <a:pPr indent="0" lvl="0" marL="0" rtl="0" algn="l">
              <a:spcBef>
                <a:spcPts val="0"/>
              </a:spcBef>
              <a:spcAft>
                <a:spcPts val="0"/>
              </a:spcAft>
              <a:buNone/>
            </a:pPr>
            <a:r>
              <a:rPr lang="en-JM"/>
              <a:t>However, our automated trading platform contains a unique value add in that it constantly monitors highly active </a:t>
            </a:r>
            <a:r>
              <a:rPr lang="en-JM"/>
              <a:t>platforms for proprietary indicators of when to open and exit an equity’s position. </a:t>
            </a:r>
            <a:endParaRPr/>
          </a:p>
          <a:p>
            <a:pPr indent="0" lvl="0" marL="0" rtl="0" algn="l">
              <a:spcBef>
                <a:spcPts val="0"/>
              </a:spcBef>
              <a:spcAft>
                <a:spcPts val="0"/>
              </a:spcAft>
              <a:buNone/>
            </a:pPr>
            <a:r>
              <a:rPr lang="en-JM"/>
              <a:t>We achieve this by leveraging two API’s, Twitter and Alpaca. Each API performs a specific task for our end result. Which we will discuss more in depth shortly. </a:t>
            </a:r>
            <a:endParaRPr/>
          </a:p>
          <a:p>
            <a:pPr indent="0" lvl="0" marL="0" rtl="0" algn="l">
              <a:spcBef>
                <a:spcPts val="0"/>
              </a:spcBef>
              <a:spcAft>
                <a:spcPts val="0"/>
              </a:spcAft>
              <a:buNone/>
            </a:pPr>
            <a:r>
              <a:t/>
            </a:r>
            <a:endParaRPr/>
          </a:p>
        </p:txBody>
      </p:sp>
      <p:sp>
        <p:nvSpPr>
          <p:cNvPr id="79" name="Google Shape;79;ge7ae57f487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61313cbe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JM"/>
              <a:t>Twitter’s API is the input data, if you will. Over the past 18 months retail trading has seen an exponential increase in daily volume. Moving it to the second highest category of daily volume within the markets, only behind institutional market makers. </a:t>
            </a:r>
            <a:endParaRPr/>
          </a:p>
          <a:p>
            <a:pPr indent="0" lvl="0" marL="0" rtl="0" algn="l">
              <a:spcBef>
                <a:spcPts val="0"/>
              </a:spcBef>
              <a:spcAft>
                <a:spcPts val="0"/>
              </a:spcAft>
              <a:buNone/>
            </a:pPr>
            <a:r>
              <a:rPr lang="en-JM"/>
              <a:t>With this volume comes a treasure trove of data that is openly published via twitter. Our team has selected what we deem the top 5 twitter users to follow and mirror there trading. This is important because of each user’s reach and their ability to influence retail traders in opening and closing positions. Our platform pulls each tweet from the designated user, analyzes if there is a position to be opened, and from their automatically executes a buy order to then be able to ride the swing trade momentum that is created by retail investors piling into the published position. The code is then pushed through Alpaca’s API (our current brokerage of choice) to then successfully open and close positions based on predetermined stop losses and take profit percentages. We will be showcasing the trades later in this presentation. </a:t>
            </a:r>
            <a:endParaRPr/>
          </a:p>
          <a:p>
            <a:pPr indent="0" lvl="0" marL="0" rtl="0" algn="l">
              <a:spcBef>
                <a:spcPts val="0"/>
              </a:spcBef>
              <a:spcAft>
                <a:spcPts val="0"/>
              </a:spcAft>
              <a:buNone/>
            </a:pPr>
            <a:r>
              <a:rPr lang="en-JM"/>
              <a:t>We do know that not all tweets and trades will be created. Within Alpaca we have a polarity offset to only execute trades that rate at a .3% range and above. This assures that high quality inputs are resulting in profitable, high quality outputs. </a:t>
            </a:r>
            <a:endParaRPr/>
          </a:p>
          <a:p>
            <a:pPr indent="0" lvl="0" marL="0" rtl="0" algn="l">
              <a:spcBef>
                <a:spcPts val="0"/>
              </a:spcBef>
              <a:spcAft>
                <a:spcPts val="0"/>
              </a:spcAft>
              <a:buNone/>
            </a:pPr>
            <a:r>
              <a:rPr lang="en-JM"/>
              <a:t>This polarity, coupled with our predetermined stop loss and take profit percentages assures that we are in the equity quickly enough to make a healthy profit, but exit the equity soon enough to account for a decline in volume and opportunity cost for being invested in one position. Our team feels that a take profit at 10% is healthy and sustainable on a long term basis as this platform will be operational during market hours and should execute dozens of trades daily. </a:t>
            </a:r>
            <a:endParaRPr/>
          </a:p>
          <a:p>
            <a:pPr indent="0" lvl="0" marL="0" rtl="0" algn="l">
              <a:spcBef>
                <a:spcPts val="0"/>
              </a:spcBef>
              <a:spcAft>
                <a:spcPts val="0"/>
              </a:spcAft>
              <a:buClr>
                <a:schemeClr val="dk1"/>
              </a:buClr>
              <a:buSzPts val="1100"/>
              <a:buFont typeface="Arial"/>
              <a:buNone/>
            </a:pPr>
            <a:r>
              <a:rPr lang="en-JM"/>
              <a:t>Next we’ll pass it on to Frank to discuss the Twitter API more in depth. </a:t>
            </a:r>
            <a:endParaRPr/>
          </a:p>
          <a:p>
            <a:pPr indent="0" lvl="0" marL="0" rtl="0" algn="l">
              <a:spcBef>
                <a:spcPts val="0"/>
              </a:spcBef>
              <a:spcAft>
                <a:spcPts val="0"/>
              </a:spcAft>
              <a:buNone/>
            </a:pPr>
            <a:r>
              <a:t/>
            </a:r>
            <a:endParaRPr/>
          </a:p>
        </p:txBody>
      </p:sp>
      <p:sp>
        <p:nvSpPr>
          <p:cNvPr id="88" name="Google Shape;88;g161313cbea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746705a02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746705a0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e746705a02_1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7dd764df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7dd764d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e7dd764dff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746705a02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746705a0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e746705a02_1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7ae57f487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7ae57f48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e7ae57f487_2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2a2519b3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2a2519b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f2a2519b39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2a2519b39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2a2519b3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f2a2519b39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JM"/>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1">
  <p:cSld name="Our Services_1">
    <p:bg>
      <p:bgPr>
        <a:solidFill>
          <a:srgbClr val="EFF2F7"/>
        </a:solid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mt="21000"/>
          </a:blip>
          <a:srcRect b="75285" l="0" r="0" t="0"/>
          <a:stretch/>
        </p:blipFill>
        <p:spPr>
          <a:xfrm>
            <a:off x="0" y="0"/>
            <a:ext cx="9144000" cy="900974"/>
          </a:xfrm>
          <a:prstGeom prst="rect">
            <a:avLst/>
          </a:prstGeom>
          <a:noFill/>
          <a:ln>
            <a:noFill/>
          </a:ln>
        </p:spPr>
      </p:pic>
      <p:cxnSp>
        <p:nvCxnSpPr>
          <p:cNvPr id="13" name="Google Shape;13;p2"/>
          <p:cNvCxnSpPr/>
          <p:nvPr/>
        </p:nvCxnSpPr>
        <p:spPr>
          <a:xfrm>
            <a:off x="379000" y="715700"/>
            <a:ext cx="8410200" cy="0"/>
          </a:xfrm>
          <a:prstGeom prst="straightConnector1">
            <a:avLst/>
          </a:prstGeom>
          <a:noFill/>
          <a:ln cap="flat" cmpd="sng" w="19050">
            <a:solidFill>
              <a:srgbClr val="5A8BB7"/>
            </a:solidFill>
            <a:prstDash val="solid"/>
            <a:round/>
            <a:headEnd len="med" w="med" type="none"/>
            <a:tailEnd len="med" w="med" type="none"/>
          </a:ln>
        </p:spPr>
      </p:cxnSp>
      <p:pic>
        <p:nvPicPr>
          <p:cNvPr id="14" name="Google Shape;14;p2"/>
          <p:cNvPicPr preferRelativeResize="0"/>
          <p:nvPr/>
        </p:nvPicPr>
        <p:blipFill>
          <a:blip r:embed="rId3">
            <a:alphaModFix/>
          </a:blip>
          <a:stretch>
            <a:fillRect/>
          </a:stretch>
        </p:blipFill>
        <p:spPr>
          <a:xfrm>
            <a:off x="6821700" y="4658000"/>
            <a:ext cx="2012224" cy="271775"/>
          </a:xfrm>
          <a:prstGeom prst="rect">
            <a:avLst/>
          </a:prstGeom>
          <a:noFill/>
          <a:ln>
            <a:noFill/>
          </a:ln>
        </p:spPr>
      </p:pic>
      <p:sp>
        <p:nvSpPr>
          <p:cNvPr id="15" name="Google Shape;15;p2"/>
          <p:cNvSpPr txBox="1"/>
          <p:nvPr>
            <p:ph type="title"/>
          </p:nvPr>
        </p:nvSpPr>
        <p:spPr>
          <a:xfrm>
            <a:off x="2113500" y="258325"/>
            <a:ext cx="4917000" cy="460200"/>
          </a:xfrm>
          <a:prstGeom prst="rect">
            <a:avLst/>
          </a:prstGeom>
          <a:noFill/>
          <a:ln>
            <a:noFill/>
          </a:ln>
        </p:spPr>
        <p:txBody>
          <a:bodyPr anchorCtr="0" anchor="t" bIns="0" lIns="0" spcFirstLastPara="1" rIns="0" wrap="square" tIns="0">
            <a:noAutofit/>
          </a:bodyPr>
          <a:lstStyle>
            <a:lvl1pPr lvl="0" algn="ctr">
              <a:spcBef>
                <a:spcPts val="0"/>
              </a:spcBef>
              <a:spcAft>
                <a:spcPts val="0"/>
              </a:spcAft>
              <a:buNone/>
              <a:defRPr b="1" sz="2400">
                <a:solidFill>
                  <a:srgbClr val="215E9E"/>
                </a:solidFill>
                <a:latin typeface="Open Sans"/>
                <a:ea typeface="Open Sans"/>
                <a:cs typeface="Open Sans"/>
                <a:sym typeface="Open Sans"/>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16" name="Google Shape;16;p2"/>
          <p:cNvSpPr txBox="1"/>
          <p:nvPr>
            <p:ph idx="1" type="body"/>
          </p:nvPr>
        </p:nvSpPr>
        <p:spPr>
          <a:xfrm>
            <a:off x="3050500" y="1670700"/>
            <a:ext cx="3067200" cy="2680800"/>
          </a:xfrm>
          <a:prstGeom prst="rect">
            <a:avLst/>
          </a:prstGeom>
          <a:noFill/>
          <a:ln>
            <a:noFill/>
          </a:ln>
        </p:spPr>
        <p:txBody>
          <a:bodyPr anchorCtr="0" anchor="t" bIns="91425" lIns="91425" spcFirstLastPara="1" rIns="91425" wrap="square" tIns="91425">
            <a:noAutofit/>
          </a:bodyPr>
          <a:lstStyle>
            <a:lvl1pPr indent="-304800" lvl="0" marL="457200" rtl="0" algn="ctr">
              <a:lnSpc>
                <a:spcPct val="150000"/>
              </a:lnSpc>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lgn="ctr">
              <a:lnSpc>
                <a:spcPct val="150000"/>
              </a:lnSpc>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lgn="ctr">
              <a:lnSpc>
                <a:spcPct val="150000"/>
              </a:lnSpc>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lgn="ctr">
              <a:lnSpc>
                <a:spcPct val="150000"/>
              </a:lnSpc>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lgn="ctr">
              <a:lnSpc>
                <a:spcPct val="150000"/>
              </a:lnSpc>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lgn="ctr">
              <a:lnSpc>
                <a:spcPct val="150000"/>
              </a:lnSpc>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lgn="ctr">
              <a:lnSpc>
                <a:spcPct val="150000"/>
              </a:lnSpc>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lgn="ctr">
              <a:lnSpc>
                <a:spcPct val="150000"/>
              </a:lnSpc>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lgn="ctr">
              <a:lnSpc>
                <a:spcPct val="150000"/>
              </a:lnSpc>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lide 2">
  <p:cSld name="Section Break">
    <p:bg>
      <p:bgPr>
        <a:noFill/>
      </p:bgPr>
    </p:bg>
    <p:spTree>
      <p:nvGrpSpPr>
        <p:cNvPr id="67" name="Shape 67"/>
        <p:cNvGrpSpPr/>
        <p:nvPr/>
      </p:nvGrpSpPr>
      <p:grpSpPr>
        <a:xfrm>
          <a:off x="0" y="0"/>
          <a:ext cx="0" cy="0"/>
          <a:chOff x="0" y="0"/>
          <a:chExt cx="0" cy="0"/>
        </a:xfrm>
      </p:grpSpPr>
      <p:pic>
        <p:nvPicPr>
          <p:cNvPr id="68" name="Google Shape;68;p11"/>
          <p:cNvPicPr preferRelativeResize="0"/>
          <p:nvPr/>
        </p:nvPicPr>
        <p:blipFill rotWithShape="1">
          <a:blip r:embed="rId2">
            <a:alphaModFix amt="50000"/>
          </a:blip>
          <a:srcRect b="13089" l="0" r="0" t="11858"/>
          <a:stretch/>
        </p:blipFill>
        <p:spPr>
          <a:xfrm>
            <a:off x="0" y="-1"/>
            <a:ext cx="9143995" cy="5143502"/>
          </a:xfrm>
          <a:prstGeom prst="rect">
            <a:avLst/>
          </a:prstGeom>
          <a:noFill/>
          <a:ln>
            <a:noFill/>
          </a:ln>
        </p:spPr>
      </p:pic>
      <p:pic>
        <p:nvPicPr>
          <p:cNvPr id="69" name="Google Shape;69;p11"/>
          <p:cNvPicPr preferRelativeResize="0"/>
          <p:nvPr/>
        </p:nvPicPr>
        <p:blipFill>
          <a:blip r:embed="rId3">
            <a:alphaModFix/>
          </a:blip>
          <a:stretch>
            <a:fillRect/>
          </a:stretch>
        </p:blipFill>
        <p:spPr>
          <a:xfrm>
            <a:off x="2284975" y="1828325"/>
            <a:ext cx="4399075" cy="1486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2">
  <p:cSld name="Our Services_1_1">
    <p:bg>
      <p:bgPr>
        <a:solidFill>
          <a:srgbClr val="EFF2F7"/>
        </a:solidFill>
      </p:bgPr>
    </p:bg>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mt="21000"/>
          </a:blip>
          <a:srcRect b="75285" l="0" r="0" t="0"/>
          <a:stretch/>
        </p:blipFill>
        <p:spPr>
          <a:xfrm>
            <a:off x="0" y="0"/>
            <a:ext cx="9144000" cy="900974"/>
          </a:xfrm>
          <a:prstGeom prst="rect">
            <a:avLst/>
          </a:prstGeom>
          <a:noFill/>
          <a:ln>
            <a:noFill/>
          </a:ln>
        </p:spPr>
      </p:pic>
      <p:cxnSp>
        <p:nvCxnSpPr>
          <p:cNvPr id="19" name="Google Shape;19;p3"/>
          <p:cNvCxnSpPr/>
          <p:nvPr/>
        </p:nvCxnSpPr>
        <p:spPr>
          <a:xfrm>
            <a:off x="379000" y="715700"/>
            <a:ext cx="8410200" cy="0"/>
          </a:xfrm>
          <a:prstGeom prst="straightConnector1">
            <a:avLst/>
          </a:prstGeom>
          <a:noFill/>
          <a:ln cap="flat" cmpd="sng" w="19050">
            <a:solidFill>
              <a:srgbClr val="5A8BB7"/>
            </a:solidFill>
            <a:prstDash val="solid"/>
            <a:round/>
            <a:headEnd len="med" w="med" type="none"/>
            <a:tailEnd len="med" w="med" type="none"/>
          </a:ln>
        </p:spPr>
      </p:cxnSp>
      <p:pic>
        <p:nvPicPr>
          <p:cNvPr id="20" name="Google Shape;20;p3"/>
          <p:cNvPicPr preferRelativeResize="0"/>
          <p:nvPr/>
        </p:nvPicPr>
        <p:blipFill>
          <a:blip r:embed="rId3">
            <a:alphaModFix/>
          </a:blip>
          <a:stretch>
            <a:fillRect/>
          </a:stretch>
        </p:blipFill>
        <p:spPr>
          <a:xfrm>
            <a:off x="6821700" y="4658000"/>
            <a:ext cx="2012224" cy="271775"/>
          </a:xfrm>
          <a:prstGeom prst="rect">
            <a:avLst/>
          </a:prstGeom>
          <a:noFill/>
          <a:ln>
            <a:noFill/>
          </a:ln>
        </p:spPr>
      </p:pic>
      <p:sp>
        <p:nvSpPr>
          <p:cNvPr id="21" name="Google Shape;21;p3"/>
          <p:cNvSpPr txBox="1"/>
          <p:nvPr>
            <p:ph type="title"/>
          </p:nvPr>
        </p:nvSpPr>
        <p:spPr>
          <a:xfrm>
            <a:off x="2113500" y="258325"/>
            <a:ext cx="4917000" cy="460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2400">
                <a:solidFill>
                  <a:srgbClr val="215E9E"/>
                </a:solidFill>
                <a:latin typeface="Open Sans"/>
                <a:ea typeface="Open Sans"/>
                <a:cs typeface="Open Sans"/>
                <a:sym typeface="Open Sans"/>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 name="Google Shape;22;p3"/>
          <p:cNvSpPr txBox="1"/>
          <p:nvPr>
            <p:ph idx="1" type="subTitle"/>
          </p:nvPr>
        </p:nvSpPr>
        <p:spPr>
          <a:xfrm>
            <a:off x="4802025" y="1265200"/>
            <a:ext cx="3134400" cy="2718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a:solidFill>
                  <a:srgbClr val="215E9E"/>
                </a:solidFill>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3" name="Google Shape;23;p3"/>
          <p:cNvSpPr txBox="1"/>
          <p:nvPr>
            <p:ph idx="2" type="body"/>
          </p:nvPr>
        </p:nvSpPr>
        <p:spPr>
          <a:xfrm>
            <a:off x="4802025" y="1670700"/>
            <a:ext cx="3067200" cy="20211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3">
  <p:cSld name="Our Services_1_1_2">
    <p:bg>
      <p:bgPr>
        <a:solidFill>
          <a:srgbClr val="EFF2F7"/>
        </a:solidFill>
      </p:bgPr>
    </p:bg>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2">
            <a:alphaModFix amt="21000"/>
          </a:blip>
          <a:srcRect b="75285" l="0" r="0" t="0"/>
          <a:stretch/>
        </p:blipFill>
        <p:spPr>
          <a:xfrm>
            <a:off x="0" y="0"/>
            <a:ext cx="9144000" cy="900974"/>
          </a:xfrm>
          <a:prstGeom prst="rect">
            <a:avLst/>
          </a:prstGeom>
          <a:noFill/>
          <a:ln>
            <a:noFill/>
          </a:ln>
        </p:spPr>
      </p:pic>
      <p:cxnSp>
        <p:nvCxnSpPr>
          <p:cNvPr id="26" name="Google Shape;26;p4"/>
          <p:cNvCxnSpPr/>
          <p:nvPr/>
        </p:nvCxnSpPr>
        <p:spPr>
          <a:xfrm>
            <a:off x="379000" y="715700"/>
            <a:ext cx="8410200" cy="0"/>
          </a:xfrm>
          <a:prstGeom prst="straightConnector1">
            <a:avLst/>
          </a:prstGeom>
          <a:noFill/>
          <a:ln cap="flat" cmpd="sng" w="19050">
            <a:solidFill>
              <a:srgbClr val="5A8BB7"/>
            </a:solidFill>
            <a:prstDash val="solid"/>
            <a:round/>
            <a:headEnd len="med" w="med" type="none"/>
            <a:tailEnd len="med" w="med" type="none"/>
          </a:ln>
        </p:spPr>
      </p:cxnSp>
      <p:pic>
        <p:nvPicPr>
          <p:cNvPr id="27" name="Google Shape;27;p4"/>
          <p:cNvPicPr preferRelativeResize="0"/>
          <p:nvPr/>
        </p:nvPicPr>
        <p:blipFill>
          <a:blip r:embed="rId3">
            <a:alphaModFix/>
          </a:blip>
          <a:stretch>
            <a:fillRect/>
          </a:stretch>
        </p:blipFill>
        <p:spPr>
          <a:xfrm>
            <a:off x="6821700" y="4658000"/>
            <a:ext cx="2012224" cy="271775"/>
          </a:xfrm>
          <a:prstGeom prst="rect">
            <a:avLst/>
          </a:prstGeom>
          <a:noFill/>
          <a:ln>
            <a:noFill/>
          </a:ln>
        </p:spPr>
      </p:pic>
      <p:sp>
        <p:nvSpPr>
          <p:cNvPr id="28" name="Google Shape;28;p4"/>
          <p:cNvSpPr txBox="1"/>
          <p:nvPr>
            <p:ph type="title"/>
          </p:nvPr>
        </p:nvSpPr>
        <p:spPr>
          <a:xfrm>
            <a:off x="2113500" y="258325"/>
            <a:ext cx="4917000" cy="460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2400">
                <a:solidFill>
                  <a:srgbClr val="215E9E"/>
                </a:solidFill>
                <a:latin typeface="Open Sans"/>
                <a:ea typeface="Open Sans"/>
                <a:cs typeface="Open Sans"/>
                <a:sym typeface="Open Sans"/>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 name="Google Shape;29;p4"/>
          <p:cNvSpPr txBox="1"/>
          <p:nvPr>
            <p:ph idx="1" type="body"/>
          </p:nvPr>
        </p:nvSpPr>
        <p:spPr>
          <a:xfrm>
            <a:off x="3600000" y="1670700"/>
            <a:ext cx="3067200" cy="1224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
        <p:nvSpPr>
          <p:cNvPr id="30" name="Google Shape;30;p4"/>
          <p:cNvSpPr txBox="1"/>
          <p:nvPr>
            <p:ph idx="2" type="subTitle"/>
          </p:nvPr>
        </p:nvSpPr>
        <p:spPr>
          <a:xfrm>
            <a:off x="3600000" y="1265200"/>
            <a:ext cx="3134400" cy="271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215E9E"/>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 name="Google Shape;31;p4"/>
          <p:cNvSpPr txBox="1"/>
          <p:nvPr>
            <p:ph idx="3" type="body"/>
          </p:nvPr>
        </p:nvSpPr>
        <p:spPr>
          <a:xfrm>
            <a:off x="3600000" y="3434000"/>
            <a:ext cx="3067200" cy="1224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
        <p:nvSpPr>
          <p:cNvPr id="32" name="Google Shape;32;p4"/>
          <p:cNvSpPr txBox="1"/>
          <p:nvPr>
            <p:ph idx="4" type="subTitle"/>
          </p:nvPr>
        </p:nvSpPr>
        <p:spPr>
          <a:xfrm>
            <a:off x="3600000" y="3028500"/>
            <a:ext cx="3134400" cy="271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215E9E"/>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26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4">
  <p:cSld name="Our Services_1_1_1">
    <p:bg>
      <p:bgPr>
        <a:solidFill>
          <a:srgbClr val="EFF2F7"/>
        </a:solidFill>
      </p:bgPr>
    </p:bg>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mt="21000"/>
          </a:blip>
          <a:srcRect b="75285" l="0" r="0" t="0"/>
          <a:stretch/>
        </p:blipFill>
        <p:spPr>
          <a:xfrm>
            <a:off x="0" y="0"/>
            <a:ext cx="9144000" cy="900974"/>
          </a:xfrm>
          <a:prstGeom prst="rect">
            <a:avLst/>
          </a:prstGeom>
          <a:noFill/>
          <a:ln>
            <a:noFill/>
          </a:ln>
        </p:spPr>
      </p:pic>
      <p:cxnSp>
        <p:nvCxnSpPr>
          <p:cNvPr id="35" name="Google Shape;35;p5"/>
          <p:cNvCxnSpPr/>
          <p:nvPr/>
        </p:nvCxnSpPr>
        <p:spPr>
          <a:xfrm>
            <a:off x="379000" y="715700"/>
            <a:ext cx="8410200" cy="0"/>
          </a:xfrm>
          <a:prstGeom prst="straightConnector1">
            <a:avLst/>
          </a:prstGeom>
          <a:noFill/>
          <a:ln cap="flat" cmpd="sng" w="19050">
            <a:solidFill>
              <a:srgbClr val="5A8BB7"/>
            </a:solidFill>
            <a:prstDash val="solid"/>
            <a:round/>
            <a:headEnd len="med" w="med" type="none"/>
            <a:tailEnd len="med" w="med" type="none"/>
          </a:ln>
        </p:spPr>
      </p:cxnSp>
      <p:pic>
        <p:nvPicPr>
          <p:cNvPr id="36" name="Google Shape;36;p5"/>
          <p:cNvPicPr preferRelativeResize="0"/>
          <p:nvPr/>
        </p:nvPicPr>
        <p:blipFill>
          <a:blip r:embed="rId3">
            <a:alphaModFix/>
          </a:blip>
          <a:stretch>
            <a:fillRect/>
          </a:stretch>
        </p:blipFill>
        <p:spPr>
          <a:xfrm>
            <a:off x="6821700" y="4658000"/>
            <a:ext cx="2012224" cy="271775"/>
          </a:xfrm>
          <a:prstGeom prst="rect">
            <a:avLst/>
          </a:prstGeom>
          <a:noFill/>
          <a:ln>
            <a:noFill/>
          </a:ln>
        </p:spPr>
      </p:pic>
      <p:sp>
        <p:nvSpPr>
          <p:cNvPr id="37" name="Google Shape;37;p5"/>
          <p:cNvSpPr txBox="1"/>
          <p:nvPr>
            <p:ph type="title"/>
          </p:nvPr>
        </p:nvSpPr>
        <p:spPr>
          <a:xfrm>
            <a:off x="2113500" y="258325"/>
            <a:ext cx="4917000" cy="460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2400">
                <a:solidFill>
                  <a:srgbClr val="215E9E"/>
                </a:solidFill>
                <a:latin typeface="Open Sans"/>
                <a:ea typeface="Open Sans"/>
                <a:cs typeface="Open Sans"/>
                <a:sym typeface="Open Sans"/>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8" name="Google Shape;38;p5"/>
          <p:cNvSpPr txBox="1"/>
          <p:nvPr>
            <p:ph idx="1" type="subTitle"/>
          </p:nvPr>
        </p:nvSpPr>
        <p:spPr>
          <a:xfrm>
            <a:off x="379000" y="1265200"/>
            <a:ext cx="2697600" cy="271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215E9E"/>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 name="Google Shape;39;p5"/>
          <p:cNvSpPr txBox="1"/>
          <p:nvPr>
            <p:ph idx="2" type="body"/>
          </p:nvPr>
        </p:nvSpPr>
        <p:spPr>
          <a:xfrm>
            <a:off x="379000" y="1807350"/>
            <a:ext cx="2697600" cy="1605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
        <p:nvSpPr>
          <p:cNvPr id="40" name="Google Shape;40;p5"/>
          <p:cNvSpPr txBox="1"/>
          <p:nvPr>
            <p:ph idx="3" type="subTitle"/>
          </p:nvPr>
        </p:nvSpPr>
        <p:spPr>
          <a:xfrm>
            <a:off x="3235300" y="1265200"/>
            <a:ext cx="2697600" cy="271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215E9E"/>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 name="Google Shape;41;p5"/>
          <p:cNvSpPr txBox="1"/>
          <p:nvPr>
            <p:ph idx="4" type="body"/>
          </p:nvPr>
        </p:nvSpPr>
        <p:spPr>
          <a:xfrm>
            <a:off x="3235300" y="1807350"/>
            <a:ext cx="2697600" cy="1605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
        <p:nvSpPr>
          <p:cNvPr id="42" name="Google Shape;42;p5"/>
          <p:cNvSpPr txBox="1"/>
          <p:nvPr>
            <p:ph idx="5" type="subTitle"/>
          </p:nvPr>
        </p:nvSpPr>
        <p:spPr>
          <a:xfrm>
            <a:off x="6091600" y="1265200"/>
            <a:ext cx="2697600" cy="271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215E9E"/>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5"/>
          <p:cNvSpPr txBox="1"/>
          <p:nvPr>
            <p:ph idx="6" type="body"/>
          </p:nvPr>
        </p:nvSpPr>
        <p:spPr>
          <a:xfrm>
            <a:off x="6091600" y="1807350"/>
            <a:ext cx="2697600" cy="1605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73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5">
  <p:cSld name="CUSTOM_1">
    <p:bg>
      <p:bgPr>
        <a:solidFill>
          <a:srgbClr val="EFF2F7"/>
        </a:solidFill>
      </p:bgPr>
    </p:bg>
    <p:spTree>
      <p:nvGrpSpPr>
        <p:cNvPr id="44" name="Shape 44"/>
        <p:cNvGrpSpPr/>
        <p:nvPr/>
      </p:nvGrpSpPr>
      <p:grpSpPr>
        <a:xfrm>
          <a:off x="0" y="0"/>
          <a:ext cx="0" cy="0"/>
          <a:chOff x="0" y="0"/>
          <a:chExt cx="0" cy="0"/>
        </a:xfrm>
      </p:grpSpPr>
      <p:pic>
        <p:nvPicPr>
          <p:cNvPr id="45" name="Google Shape;45;p6"/>
          <p:cNvPicPr preferRelativeResize="0"/>
          <p:nvPr/>
        </p:nvPicPr>
        <p:blipFill>
          <a:blip r:embed="rId2">
            <a:alphaModFix/>
          </a:blip>
          <a:stretch>
            <a:fillRect/>
          </a:stretch>
        </p:blipFill>
        <p:spPr>
          <a:xfrm>
            <a:off x="6821700" y="4658000"/>
            <a:ext cx="2012224" cy="271775"/>
          </a:xfrm>
          <a:prstGeom prst="rect">
            <a:avLst/>
          </a:prstGeom>
          <a:noFill/>
          <a:ln>
            <a:noFill/>
          </a:ln>
        </p:spPr>
      </p:pic>
      <p:cxnSp>
        <p:nvCxnSpPr>
          <p:cNvPr id="46" name="Google Shape;46;p6"/>
          <p:cNvCxnSpPr/>
          <p:nvPr/>
        </p:nvCxnSpPr>
        <p:spPr>
          <a:xfrm>
            <a:off x="0" y="706925"/>
            <a:ext cx="4006500" cy="0"/>
          </a:xfrm>
          <a:prstGeom prst="straightConnector1">
            <a:avLst/>
          </a:prstGeom>
          <a:noFill/>
          <a:ln cap="flat" cmpd="sng" w="19050">
            <a:solidFill>
              <a:srgbClr val="5A8BB7"/>
            </a:solidFill>
            <a:prstDash val="solid"/>
            <a:round/>
            <a:headEnd len="med" w="med" type="none"/>
            <a:tailEnd len="med" w="med" type="none"/>
          </a:ln>
        </p:spPr>
      </p:cxnSp>
      <p:sp>
        <p:nvSpPr>
          <p:cNvPr id="47" name="Google Shape;47;p6"/>
          <p:cNvSpPr txBox="1"/>
          <p:nvPr>
            <p:ph type="title"/>
          </p:nvPr>
        </p:nvSpPr>
        <p:spPr>
          <a:xfrm>
            <a:off x="359450" y="258325"/>
            <a:ext cx="4917000" cy="460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rgbClr val="215E9E"/>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 name="Google Shape;48;p6"/>
          <p:cNvSpPr txBox="1"/>
          <p:nvPr>
            <p:ph idx="1" type="body"/>
          </p:nvPr>
        </p:nvSpPr>
        <p:spPr>
          <a:xfrm>
            <a:off x="359450" y="1288275"/>
            <a:ext cx="5031900" cy="1224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
        <p:nvSpPr>
          <p:cNvPr id="49" name="Google Shape;49;p6"/>
          <p:cNvSpPr txBox="1"/>
          <p:nvPr>
            <p:ph idx="2" type="subTitle"/>
          </p:nvPr>
        </p:nvSpPr>
        <p:spPr>
          <a:xfrm>
            <a:off x="359450" y="1035175"/>
            <a:ext cx="5142300" cy="271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215E9E"/>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6"/>
          <p:cNvSpPr txBox="1"/>
          <p:nvPr>
            <p:ph idx="3" type="body"/>
          </p:nvPr>
        </p:nvSpPr>
        <p:spPr>
          <a:xfrm>
            <a:off x="359450" y="3051575"/>
            <a:ext cx="4811700" cy="1224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
        <p:nvSpPr>
          <p:cNvPr id="51" name="Google Shape;51;p6"/>
          <p:cNvSpPr txBox="1"/>
          <p:nvPr>
            <p:ph idx="4" type="subTitle"/>
          </p:nvPr>
        </p:nvSpPr>
        <p:spPr>
          <a:xfrm>
            <a:off x="359450" y="2798475"/>
            <a:ext cx="4917000" cy="271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215E9E"/>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6">
  <p:cSld name="CUSTOM_1_1">
    <p:bg>
      <p:bgPr>
        <a:solidFill>
          <a:srgbClr val="EFF2F7"/>
        </a:solidFill>
      </p:bgPr>
    </p:bg>
    <p:spTree>
      <p:nvGrpSpPr>
        <p:cNvPr id="52" name="Shape 52"/>
        <p:cNvGrpSpPr/>
        <p:nvPr/>
      </p:nvGrpSpPr>
      <p:grpSpPr>
        <a:xfrm>
          <a:off x="0" y="0"/>
          <a:ext cx="0" cy="0"/>
          <a:chOff x="0" y="0"/>
          <a:chExt cx="0" cy="0"/>
        </a:xfrm>
      </p:grpSpPr>
      <p:pic>
        <p:nvPicPr>
          <p:cNvPr id="53" name="Google Shape;53;p7"/>
          <p:cNvPicPr preferRelativeResize="0"/>
          <p:nvPr/>
        </p:nvPicPr>
        <p:blipFill>
          <a:blip r:embed="rId2">
            <a:alphaModFix/>
          </a:blip>
          <a:stretch>
            <a:fillRect/>
          </a:stretch>
        </p:blipFill>
        <p:spPr>
          <a:xfrm>
            <a:off x="6821700" y="4658000"/>
            <a:ext cx="2012224" cy="271775"/>
          </a:xfrm>
          <a:prstGeom prst="rect">
            <a:avLst/>
          </a:prstGeom>
          <a:noFill/>
          <a:ln>
            <a:noFill/>
          </a:ln>
        </p:spPr>
      </p:pic>
      <p:cxnSp>
        <p:nvCxnSpPr>
          <p:cNvPr id="54" name="Google Shape;54;p7"/>
          <p:cNvCxnSpPr/>
          <p:nvPr/>
        </p:nvCxnSpPr>
        <p:spPr>
          <a:xfrm>
            <a:off x="0" y="706925"/>
            <a:ext cx="4006500" cy="0"/>
          </a:xfrm>
          <a:prstGeom prst="straightConnector1">
            <a:avLst/>
          </a:prstGeom>
          <a:noFill/>
          <a:ln cap="flat" cmpd="sng" w="19050">
            <a:solidFill>
              <a:srgbClr val="5A8BB7"/>
            </a:solidFill>
            <a:prstDash val="solid"/>
            <a:round/>
            <a:headEnd len="med" w="med" type="none"/>
            <a:tailEnd len="med" w="med" type="none"/>
          </a:ln>
        </p:spPr>
      </p:cxnSp>
      <p:sp>
        <p:nvSpPr>
          <p:cNvPr id="55" name="Google Shape;55;p7"/>
          <p:cNvSpPr txBox="1"/>
          <p:nvPr>
            <p:ph type="title"/>
          </p:nvPr>
        </p:nvSpPr>
        <p:spPr>
          <a:xfrm>
            <a:off x="359450" y="258325"/>
            <a:ext cx="4917000" cy="460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rgbClr val="215E9E"/>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 name="Google Shape;56;p7"/>
          <p:cNvSpPr txBox="1"/>
          <p:nvPr>
            <p:ph idx="1" type="body"/>
          </p:nvPr>
        </p:nvSpPr>
        <p:spPr>
          <a:xfrm>
            <a:off x="359450" y="1047700"/>
            <a:ext cx="8334000" cy="12240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1pPr>
            <a:lvl2pPr indent="-304800" lvl="1" marL="914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2pPr>
            <a:lvl3pPr indent="-304800" lvl="2" marL="1371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3pPr>
            <a:lvl4pPr indent="-304800" lvl="3" marL="1828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4pPr>
            <a:lvl5pPr indent="-304800" lvl="4" marL="22860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5pPr>
            <a:lvl6pPr indent="-304800" lvl="5" marL="27432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6pPr>
            <a:lvl7pPr indent="-304800" lvl="6" marL="32004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7pPr>
            <a:lvl8pPr indent="-304800" lvl="7" marL="36576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8pPr>
            <a:lvl9pPr indent="-304800" lvl="8" marL="4114800" rtl="0">
              <a:spcBef>
                <a:spcPts val="0"/>
              </a:spcBef>
              <a:spcAft>
                <a:spcPts val="0"/>
              </a:spcAft>
              <a:buClr>
                <a:srgbClr val="EE7624"/>
              </a:buClr>
              <a:buSzPts val="1200"/>
              <a:buFont typeface="Open Sans Light"/>
              <a:buChar char="■"/>
              <a:defRPr sz="1200">
                <a:solidFill>
                  <a:srgbClr val="3F3F3F"/>
                </a:solidFill>
                <a:latin typeface="Open Sans Light"/>
                <a:ea typeface="Open Sans Light"/>
                <a:cs typeface="Open Sans Light"/>
                <a:sym typeface="Open Sans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
    <p:bg>
      <p:bgPr>
        <a:solidFill>
          <a:srgbClr val="EFF2F7"/>
        </a:solidFill>
      </p:bgPr>
    </p:bg>
    <p:spTree>
      <p:nvGrpSpPr>
        <p:cNvPr id="57" name="Shape 57"/>
        <p:cNvGrpSpPr/>
        <p:nvPr/>
      </p:nvGrpSpPr>
      <p:grpSpPr>
        <a:xfrm>
          <a:off x="0" y="0"/>
          <a:ext cx="0" cy="0"/>
          <a:chOff x="0" y="0"/>
          <a:chExt cx="0" cy="0"/>
        </a:xfrm>
      </p:grpSpPr>
      <p:pic>
        <p:nvPicPr>
          <p:cNvPr id="58" name="Google Shape;58;p8"/>
          <p:cNvPicPr preferRelativeResize="0"/>
          <p:nvPr/>
        </p:nvPicPr>
        <p:blipFill rotWithShape="1">
          <a:blip r:embed="rId2">
            <a:alphaModFix amt="50000"/>
          </a:blip>
          <a:srcRect b="6794" l="0" r="0" t="9523"/>
          <a:stretch/>
        </p:blipFill>
        <p:spPr>
          <a:xfrm>
            <a:off x="0" y="0"/>
            <a:ext cx="9144000" cy="5143500"/>
          </a:xfrm>
          <a:prstGeom prst="rect">
            <a:avLst/>
          </a:prstGeom>
          <a:noFill/>
          <a:ln>
            <a:noFill/>
          </a:ln>
        </p:spPr>
      </p:pic>
      <p:pic>
        <p:nvPicPr>
          <p:cNvPr id="59" name="Google Shape;59;p8"/>
          <p:cNvPicPr preferRelativeResize="0"/>
          <p:nvPr/>
        </p:nvPicPr>
        <p:blipFill>
          <a:blip r:embed="rId3">
            <a:alphaModFix/>
          </a:blip>
          <a:stretch>
            <a:fillRect/>
          </a:stretch>
        </p:blipFill>
        <p:spPr>
          <a:xfrm>
            <a:off x="6077850" y="4572739"/>
            <a:ext cx="2774224" cy="335936"/>
          </a:xfrm>
          <a:prstGeom prst="rect">
            <a:avLst/>
          </a:prstGeom>
          <a:noFill/>
          <a:ln>
            <a:noFill/>
          </a:ln>
        </p:spPr>
      </p:pic>
      <p:sp>
        <p:nvSpPr>
          <p:cNvPr id="60" name="Google Shape;60;p8"/>
          <p:cNvSpPr txBox="1"/>
          <p:nvPr>
            <p:ph type="title"/>
          </p:nvPr>
        </p:nvSpPr>
        <p:spPr>
          <a:xfrm>
            <a:off x="1984050" y="2360850"/>
            <a:ext cx="5175900" cy="42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24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lide 1">
  <p:cSld name="CUSTOM">
    <p:spTree>
      <p:nvGrpSpPr>
        <p:cNvPr id="61" name="Shape 61"/>
        <p:cNvGrpSpPr/>
        <p:nvPr/>
      </p:nvGrpSpPr>
      <p:grpSpPr>
        <a:xfrm>
          <a:off x="0" y="0"/>
          <a:ext cx="0" cy="0"/>
          <a:chOff x="0" y="0"/>
          <a:chExt cx="0" cy="0"/>
        </a:xfrm>
      </p:grpSpPr>
      <p:pic>
        <p:nvPicPr>
          <p:cNvPr id="62" name="Google Shape;62;p9"/>
          <p:cNvPicPr preferRelativeResize="0"/>
          <p:nvPr/>
        </p:nvPicPr>
        <p:blipFill>
          <a:blip r:embed="rId2">
            <a:alphaModFix/>
          </a:blip>
          <a:stretch>
            <a:fillRect/>
          </a:stretch>
        </p:blipFill>
        <p:spPr>
          <a:xfrm>
            <a:off x="0" y="0"/>
            <a:ext cx="9144004" cy="5143494"/>
          </a:xfrm>
          <a:prstGeom prst="rect">
            <a:avLst/>
          </a:prstGeom>
          <a:noFill/>
          <a:ln>
            <a:noFill/>
          </a:ln>
        </p:spPr>
      </p:pic>
      <p:pic>
        <p:nvPicPr>
          <p:cNvPr id="63" name="Google Shape;63;p9"/>
          <p:cNvPicPr preferRelativeResize="0"/>
          <p:nvPr/>
        </p:nvPicPr>
        <p:blipFill>
          <a:blip r:embed="rId3">
            <a:alphaModFix/>
          </a:blip>
          <a:stretch>
            <a:fillRect/>
          </a:stretch>
        </p:blipFill>
        <p:spPr>
          <a:xfrm>
            <a:off x="2271625" y="2105450"/>
            <a:ext cx="4600752" cy="932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64" name="Shape 64"/>
        <p:cNvGrpSpPr/>
        <p:nvPr/>
      </p:nvGrpSpPr>
      <p:grpSpPr>
        <a:xfrm>
          <a:off x="0" y="0"/>
          <a:ext cx="0" cy="0"/>
          <a:chOff x="0" y="0"/>
          <a:chExt cx="0" cy="0"/>
        </a:xfrm>
      </p:grpSpPr>
      <p:pic>
        <p:nvPicPr>
          <p:cNvPr id="65" name="Google Shape;65;p10"/>
          <p:cNvPicPr preferRelativeResize="0"/>
          <p:nvPr/>
        </p:nvPicPr>
        <p:blipFill>
          <a:blip r:embed="rId2">
            <a:alphaModFix/>
          </a:blip>
          <a:stretch>
            <a:fillRect/>
          </a:stretch>
        </p:blipFill>
        <p:spPr>
          <a:xfrm>
            <a:off x="0" y="0"/>
            <a:ext cx="9144004" cy="5143494"/>
          </a:xfrm>
          <a:prstGeom prst="rect">
            <a:avLst/>
          </a:prstGeom>
          <a:noFill/>
          <a:ln>
            <a:noFill/>
          </a:ln>
        </p:spPr>
      </p:pic>
      <p:sp>
        <p:nvSpPr>
          <p:cNvPr id="66" name="Google Shape;66;p10"/>
          <p:cNvSpPr txBox="1"/>
          <p:nvPr>
            <p:ph type="title"/>
          </p:nvPr>
        </p:nvSpPr>
        <p:spPr>
          <a:xfrm>
            <a:off x="1984050" y="2360850"/>
            <a:ext cx="5175900" cy="421800"/>
          </a:xfrm>
          <a:prstGeom prst="rect">
            <a:avLst/>
          </a:prstGeom>
          <a:noFill/>
          <a:ln>
            <a:noFill/>
          </a:ln>
        </p:spPr>
        <p:txBody>
          <a:bodyPr anchorCtr="0" anchor="t" bIns="0" lIns="0" spcFirstLastPara="1" rIns="0" wrap="square" tIns="0">
            <a:noAutofit/>
          </a:bodyPr>
          <a:lstStyle>
            <a:lvl1pPr lvl="0" algn="ctr">
              <a:spcBef>
                <a:spcPts val="0"/>
              </a:spcBef>
              <a:spcAft>
                <a:spcPts val="0"/>
              </a:spcAft>
              <a:buNone/>
              <a:defRPr b="1" sz="2400">
                <a:solidFill>
                  <a:srgbClr val="FFFFFF"/>
                </a:solidFill>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8550275" y="934244"/>
            <a:ext cx="349250" cy="303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gif"/><Relationship Id="rId4" Type="http://schemas.openxmlformats.org/officeDocument/2006/relationships/hyperlink" Target="http://drive.google.com/file/d/1QMZU6rZfdj9X4wH9E2NU3xbHrJeGIvSJ/view" TargetMode="External"/><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marvelapp.com/prototype/h3a91f1/screen/82122873"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drive.google.com/file/d/1zr5BXauds7nRky8F8fw460ZSGiPoz0nz/view" TargetMode="External"/><Relationship Id="rId5"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 name="Shape 73"/>
        <p:cNvGrpSpPr/>
        <p:nvPr/>
      </p:nvGrpSpPr>
      <p:grpSpPr>
        <a:xfrm>
          <a:off x="0" y="0"/>
          <a:ext cx="0" cy="0"/>
          <a:chOff x="0" y="0"/>
          <a:chExt cx="0" cy="0"/>
        </a:xfrm>
      </p:grpSpPr>
      <p:sp>
        <p:nvSpPr>
          <p:cNvPr id="74" name="Google Shape;74;p12"/>
          <p:cNvSpPr txBox="1"/>
          <p:nvPr/>
        </p:nvSpPr>
        <p:spPr>
          <a:xfrm>
            <a:off x="2025150" y="3106825"/>
            <a:ext cx="5093700" cy="763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JM" sz="1200">
                <a:solidFill>
                  <a:srgbClr val="FFFFFF"/>
                </a:solidFill>
                <a:latin typeface="Century Gothic"/>
                <a:ea typeface="Century Gothic"/>
                <a:cs typeface="Century Gothic"/>
                <a:sym typeface="Century Gothic"/>
              </a:rPr>
              <a:t>Pepperdine FinTech Bootcamp</a:t>
            </a:r>
            <a:endParaRPr b="1" sz="1200">
              <a:solidFill>
                <a:srgbClr val="FFFFFF"/>
              </a:solidFill>
              <a:latin typeface="Century Gothic"/>
              <a:ea typeface="Century Gothic"/>
              <a:cs typeface="Century Gothic"/>
              <a:sym typeface="Century Gothic"/>
            </a:endParaRPr>
          </a:p>
          <a:p>
            <a:pPr indent="0" lvl="0" marL="0" rtl="0" algn="ctr">
              <a:lnSpc>
                <a:spcPct val="115000"/>
              </a:lnSpc>
              <a:spcBef>
                <a:spcPts val="0"/>
              </a:spcBef>
              <a:spcAft>
                <a:spcPts val="0"/>
              </a:spcAft>
              <a:buNone/>
            </a:pPr>
            <a:r>
              <a:rPr b="1" lang="en-JM" sz="1200">
                <a:solidFill>
                  <a:srgbClr val="FFFFFF"/>
                </a:solidFill>
                <a:latin typeface="Century Gothic"/>
                <a:ea typeface="Century Gothic"/>
                <a:cs typeface="Century Gothic"/>
                <a:sym typeface="Century Gothic"/>
              </a:rPr>
              <a:t>Final Project</a:t>
            </a:r>
            <a:endParaRPr b="1" sz="12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b="1" lang="en-JM" sz="1000">
                <a:solidFill>
                  <a:srgbClr val="FFFFFF"/>
                </a:solidFill>
                <a:latin typeface="Century Gothic"/>
                <a:ea typeface="Century Gothic"/>
                <a:cs typeface="Century Gothic"/>
                <a:sym typeface="Century Gothic"/>
              </a:rPr>
              <a:t>Andrew Garcia-Schanz, Anthony Finocchiaro, Frank Lucas, Christian Perez</a:t>
            </a:r>
            <a:endParaRPr/>
          </a:p>
        </p:txBody>
      </p:sp>
      <p:sp>
        <p:nvSpPr>
          <p:cNvPr id="75" name="Google Shape;75;p12"/>
          <p:cNvSpPr txBox="1"/>
          <p:nvPr/>
        </p:nvSpPr>
        <p:spPr>
          <a:xfrm>
            <a:off x="1810350" y="3912300"/>
            <a:ext cx="5523300" cy="738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JM" sz="1200">
                <a:solidFill>
                  <a:schemeClr val="lt1"/>
                </a:solidFill>
                <a:latin typeface="Century Gothic"/>
                <a:ea typeface="Century Gothic"/>
                <a:cs typeface="Century Gothic"/>
                <a:sym typeface="Century Gothic"/>
              </a:rPr>
              <a:t>Using Twitter &amp; Alpaca API for High Frequency Algorithmic Trading</a:t>
            </a:r>
            <a:endParaRPr b="1" i="1" sz="1200">
              <a:solidFill>
                <a:schemeClr val="lt1"/>
              </a:solidFill>
              <a:latin typeface="Century Gothic"/>
              <a:ea typeface="Century Gothic"/>
              <a:cs typeface="Century Gothic"/>
              <a:sym typeface="Century Gothic"/>
            </a:endParaRPr>
          </a:p>
          <a:p>
            <a:pPr indent="0" lvl="0" marL="0" rtl="0" algn="ctr">
              <a:spcBef>
                <a:spcPts val="0"/>
              </a:spcBef>
              <a:spcAft>
                <a:spcPts val="0"/>
              </a:spcAft>
              <a:buNone/>
            </a:pPr>
            <a:r>
              <a:rPr b="1" i="1" lang="en-JM" sz="1200">
                <a:solidFill>
                  <a:schemeClr val="lt1"/>
                </a:solidFill>
                <a:latin typeface="Century Gothic"/>
                <a:ea typeface="Century Gothic"/>
                <a:cs typeface="Century Gothic"/>
                <a:sym typeface="Century Gothic"/>
              </a:rPr>
              <a:t>Refined with Neural Network</a:t>
            </a:r>
            <a:r>
              <a:rPr b="1" i="1" lang="en-JM" sz="1200">
                <a:solidFill>
                  <a:schemeClr val="lt1"/>
                </a:solidFill>
                <a:latin typeface="Century Gothic"/>
                <a:ea typeface="Century Gothic"/>
                <a:cs typeface="Century Gothic"/>
                <a:sym typeface="Century Gothic"/>
              </a:rPr>
              <a:t> Learning</a:t>
            </a:r>
            <a:endParaRPr b="1" i="1" sz="1200">
              <a:solidFill>
                <a:schemeClr val="lt1"/>
              </a:solidFill>
              <a:latin typeface="Century Gothic"/>
              <a:ea typeface="Century Gothic"/>
              <a:cs typeface="Century Gothic"/>
              <a:sym typeface="Century Gothic"/>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359450" y="258325"/>
            <a:ext cx="4917000" cy="46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Tape Application</a:t>
            </a:r>
            <a:endParaRPr/>
          </a:p>
        </p:txBody>
      </p:sp>
      <p:sp>
        <p:nvSpPr>
          <p:cNvPr id="171" name="Google Shape;171;p21"/>
          <p:cNvSpPr txBox="1"/>
          <p:nvPr>
            <p:ph idx="1" type="body"/>
          </p:nvPr>
        </p:nvSpPr>
        <p:spPr>
          <a:xfrm>
            <a:off x="359450" y="1288275"/>
            <a:ext cx="6321000" cy="122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JM" sz="1600"/>
              <a:t>Streamlit mergers Alpaca and Twitter API to execute trades</a:t>
            </a:r>
            <a:endParaRPr sz="1600"/>
          </a:p>
          <a:p>
            <a:pPr indent="-330200" lvl="0" marL="457200" rtl="0" algn="l">
              <a:spcBef>
                <a:spcPts val="0"/>
              </a:spcBef>
              <a:spcAft>
                <a:spcPts val="0"/>
              </a:spcAft>
              <a:buSzPts val="1600"/>
              <a:buChar char="●"/>
            </a:pPr>
            <a:r>
              <a:rPr lang="en-JM" sz="1600"/>
              <a:t>Allows Users to customize size order, dollar amount, and priorities</a:t>
            </a:r>
            <a:endParaRPr sz="1600"/>
          </a:p>
          <a:p>
            <a:pPr indent="-330200" lvl="0" marL="457200" rtl="0" algn="l">
              <a:spcBef>
                <a:spcPts val="0"/>
              </a:spcBef>
              <a:spcAft>
                <a:spcPts val="0"/>
              </a:spcAft>
              <a:buSzPts val="1600"/>
              <a:buChar char="●"/>
            </a:pPr>
            <a:r>
              <a:rPr lang="en-JM" sz="1600"/>
              <a:t>Simplifies execution of code across an online platform.</a:t>
            </a:r>
            <a:endParaRPr sz="1600"/>
          </a:p>
        </p:txBody>
      </p:sp>
      <p:sp>
        <p:nvSpPr>
          <p:cNvPr id="172" name="Google Shape;172;p21"/>
          <p:cNvSpPr txBox="1"/>
          <p:nvPr>
            <p:ph idx="2" type="subTitle"/>
          </p:nvPr>
        </p:nvSpPr>
        <p:spPr>
          <a:xfrm>
            <a:off x="359450" y="1035175"/>
            <a:ext cx="51423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Desktop Application</a:t>
            </a:r>
            <a:endParaRPr/>
          </a:p>
        </p:txBody>
      </p:sp>
      <p:sp>
        <p:nvSpPr>
          <p:cNvPr id="173" name="Google Shape;173;p21"/>
          <p:cNvSpPr txBox="1"/>
          <p:nvPr>
            <p:ph idx="3" type="body"/>
          </p:nvPr>
        </p:nvSpPr>
        <p:spPr>
          <a:xfrm>
            <a:off x="347925" y="3487275"/>
            <a:ext cx="6005700" cy="122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JM" sz="1600"/>
              <a:t>Take your desktop app with </a:t>
            </a:r>
            <a:r>
              <a:rPr lang="en-JM" sz="1600"/>
              <a:t>you anywhere</a:t>
            </a:r>
            <a:endParaRPr sz="1600"/>
          </a:p>
          <a:p>
            <a:pPr indent="-330200" lvl="0" marL="457200" rtl="0" algn="l">
              <a:spcBef>
                <a:spcPts val="0"/>
              </a:spcBef>
              <a:spcAft>
                <a:spcPts val="0"/>
              </a:spcAft>
              <a:buSzPts val="1600"/>
              <a:buChar char="●"/>
            </a:pPr>
            <a:r>
              <a:rPr lang="en-JM" sz="1600"/>
              <a:t>Adjust your FURU inputs as users increase in skill level</a:t>
            </a:r>
            <a:endParaRPr sz="1600"/>
          </a:p>
          <a:p>
            <a:pPr indent="-330200" lvl="0" marL="457200" rtl="0" algn="l">
              <a:spcBef>
                <a:spcPts val="0"/>
              </a:spcBef>
              <a:spcAft>
                <a:spcPts val="0"/>
              </a:spcAft>
              <a:buSzPts val="1600"/>
              <a:buChar char="●"/>
            </a:pPr>
            <a:r>
              <a:rPr lang="en-JM" sz="1600"/>
              <a:t>Analyze your data in real time to improve overall market performance</a:t>
            </a:r>
            <a:endParaRPr sz="1600"/>
          </a:p>
        </p:txBody>
      </p:sp>
      <p:sp>
        <p:nvSpPr>
          <p:cNvPr id="174" name="Google Shape;174;p21"/>
          <p:cNvSpPr txBox="1"/>
          <p:nvPr>
            <p:ph idx="4" type="subTitle"/>
          </p:nvPr>
        </p:nvSpPr>
        <p:spPr>
          <a:xfrm>
            <a:off x="359450" y="3082025"/>
            <a:ext cx="49170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Mobile Device Application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359450" y="258325"/>
            <a:ext cx="4917000" cy="46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Tape Desktop - Demo </a:t>
            </a:r>
            <a:endParaRPr/>
          </a:p>
        </p:txBody>
      </p:sp>
      <p:sp>
        <p:nvSpPr>
          <p:cNvPr id="181" name="Google Shape;181;p22"/>
          <p:cNvSpPr txBox="1"/>
          <p:nvPr>
            <p:ph idx="1" type="body"/>
          </p:nvPr>
        </p:nvSpPr>
        <p:spPr>
          <a:xfrm>
            <a:off x="347925" y="1058275"/>
            <a:ext cx="3757500" cy="18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JM" sz="2400"/>
              <a:t>Please review the input and execution of Tape’s Desktop Trading application</a:t>
            </a:r>
            <a:endParaRPr sz="2400"/>
          </a:p>
        </p:txBody>
      </p:sp>
      <p:pic>
        <p:nvPicPr>
          <p:cNvPr id="182" name="Google Shape;182;p22"/>
          <p:cNvPicPr preferRelativeResize="0"/>
          <p:nvPr/>
        </p:nvPicPr>
        <p:blipFill>
          <a:blip r:embed="rId3">
            <a:alphaModFix/>
          </a:blip>
          <a:stretch>
            <a:fillRect/>
          </a:stretch>
        </p:blipFill>
        <p:spPr>
          <a:xfrm>
            <a:off x="1619250" y="2286000"/>
            <a:ext cx="9525" cy="9525"/>
          </a:xfrm>
          <a:prstGeom prst="rect">
            <a:avLst/>
          </a:prstGeom>
          <a:noFill/>
          <a:ln>
            <a:noFill/>
          </a:ln>
        </p:spPr>
      </p:pic>
      <p:pic>
        <p:nvPicPr>
          <p:cNvPr id="183" name="Google Shape;183;p22" title="streamlit preview (1).mkv">
            <a:hlinkClick r:id="rId4"/>
          </p:cNvPr>
          <p:cNvPicPr preferRelativeResize="0"/>
          <p:nvPr/>
        </p:nvPicPr>
        <p:blipFill>
          <a:blip r:embed="rId5">
            <a:alphaModFix/>
          </a:blip>
          <a:stretch>
            <a:fillRect/>
          </a:stretch>
        </p:blipFill>
        <p:spPr>
          <a:xfrm>
            <a:off x="4257825" y="8709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359450" y="258325"/>
            <a:ext cx="4917000" cy="46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Tape Mobile App - Demo</a:t>
            </a:r>
            <a:endParaRPr/>
          </a:p>
        </p:txBody>
      </p:sp>
      <p:sp>
        <p:nvSpPr>
          <p:cNvPr id="190" name="Google Shape;190;p23"/>
          <p:cNvSpPr txBox="1"/>
          <p:nvPr>
            <p:ph idx="1" type="body"/>
          </p:nvPr>
        </p:nvSpPr>
        <p:spPr>
          <a:xfrm>
            <a:off x="359450" y="1092650"/>
            <a:ext cx="8334000" cy="8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JM" sz="2400" u="sng">
                <a:solidFill>
                  <a:schemeClr val="hlink"/>
                </a:solidFill>
                <a:hlinkClick r:id="rId3"/>
              </a:rPr>
              <a:t>Play with Tape Mobile </a:t>
            </a:r>
            <a:endParaRPr sz="2400"/>
          </a:p>
        </p:txBody>
      </p:sp>
      <p:pic>
        <p:nvPicPr>
          <p:cNvPr id="191" name="Google Shape;191;p23"/>
          <p:cNvPicPr preferRelativeResize="0"/>
          <p:nvPr/>
        </p:nvPicPr>
        <p:blipFill>
          <a:blip r:embed="rId4">
            <a:alphaModFix/>
          </a:blip>
          <a:stretch>
            <a:fillRect/>
          </a:stretch>
        </p:blipFill>
        <p:spPr>
          <a:xfrm>
            <a:off x="3976375" y="1282925"/>
            <a:ext cx="1362849" cy="1362849"/>
          </a:xfrm>
          <a:prstGeom prst="rect">
            <a:avLst/>
          </a:prstGeom>
          <a:noFill/>
          <a:ln cap="rnd"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1984050" y="2360850"/>
            <a:ext cx="5175900" cy="42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i="1" lang="en-JM"/>
              <a:t>Looking Ahead...</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359450" y="258325"/>
            <a:ext cx="4917000" cy="46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Further Development </a:t>
            </a:r>
            <a:endParaRPr/>
          </a:p>
        </p:txBody>
      </p:sp>
      <p:sp>
        <p:nvSpPr>
          <p:cNvPr id="204" name="Google Shape;204;p25"/>
          <p:cNvSpPr txBox="1"/>
          <p:nvPr>
            <p:ph idx="1" type="body"/>
          </p:nvPr>
        </p:nvSpPr>
        <p:spPr>
          <a:xfrm>
            <a:off x="359450" y="1288275"/>
            <a:ext cx="5031900" cy="122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JM"/>
              <a:t>Desktop Application enabled for other Broker/Dealer APIs:</a:t>
            </a:r>
            <a:endParaRPr/>
          </a:p>
          <a:p>
            <a:pPr indent="-304800" lvl="1" marL="914400" rtl="0" algn="l">
              <a:spcBef>
                <a:spcPts val="0"/>
              </a:spcBef>
              <a:spcAft>
                <a:spcPts val="0"/>
              </a:spcAft>
              <a:buSzPts val="1200"/>
              <a:buChar char="○"/>
            </a:pPr>
            <a:r>
              <a:rPr lang="en-JM"/>
              <a:t>TD Ameritrade, WeBull, Fidelity</a:t>
            </a:r>
            <a:endParaRPr/>
          </a:p>
          <a:p>
            <a:pPr indent="-304800" lvl="0" marL="457200" rtl="0" algn="l">
              <a:spcBef>
                <a:spcPts val="0"/>
              </a:spcBef>
              <a:spcAft>
                <a:spcPts val="0"/>
              </a:spcAft>
              <a:buSzPts val="1200"/>
              <a:buChar char="●"/>
            </a:pPr>
            <a:r>
              <a:rPr lang="en-JM"/>
              <a:t>Clearer and unique branding </a:t>
            </a:r>
            <a:endParaRPr/>
          </a:p>
          <a:p>
            <a:pPr indent="-304800" lvl="0" marL="457200" rtl="0" algn="l">
              <a:spcBef>
                <a:spcPts val="0"/>
              </a:spcBef>
              <a:spcAft>
                <a:spcPts val="0"/>
              </a:spcAft>
              <a:buSzPts val="1200"/>
              <a:buChar char="●"/>
            </a:pPr>
            <a:r>
              <a:rPr lang="en-JM"/>
              <a:t>Funding would allow Lambda/AWS execution automation</a:t>
            </a:r>
            <a:endParaRPr/>
          </a:p>
          <a:p>
            <a:pPr indent="-304800" lvl="0" marL="457200" rtl="0" algn="l">
              <a:spcBef>
                <a:spcPts val="0"/>
              </a:spcBef>
              <a:spcAft>
                <a:spcPts val="0"/>
              </a:spcAft>
              <a:buSzPts val="1200"/>
              <a:buChar char="●"/>
            </a:pPr>
            <a:r>
              <a:rPr lang="en-JM"/>
              <a:t>Grow to scale to become an impactful and relevant RoboAdvisor </a:t>
            </a:r>
            <a:endParaRPr/>
          </a:p>
        </p:txBody>
      </p:sp>
      <p:sp>
        <p:nvSpPr>
          <p:cNvPr id="205" name="Google Shape;205;p25"/>
          <p:cNvSpPr txBox="1"/>
          <p:nvPr>
            <p:ph idx="2" type="subTitle"/>
          </p:nvPr>
        </p:nvSpPr>
        <p:spPr>
          <a:xfrm>
            <a:off x="359450" y="1035175"/>
            <a:ext cx="51423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u="sng"/>
              <a:t>Desktop Application</a:t>
            </a:r>
            <a:endParaRPr u="sng"/>
          </a:p>
        </p:txBody>
      </p:sp>
      <p:sp>
        <p:nvSpPr>
          <p:cNvPr id="206" name="Google Shape;206;p25"/>
          <p:cNvSpPr txBox="1"/>
          <p:nvPr>
            <p:ph idx="3" type="body"/>
          </p:nvPr>
        </p:nvSpPr>
        <p:spPr>
          <a:xfrm>
            <a:off x="359450" y="3051575"/>
            <a:ext cx="5708400" cy="122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JM"/>
              <a:t>Mobile</a:t>
            </a:r>
            <a:r>
              <a:rPr lang="en-JM"/>
              <a:t> Application enabled for other Broker/Dealer APIs:</a:t>
            </a:r>
            <a:endParaRPr/>
          </a:p>
          <a:p>
            <a:pPr indent="-304800" lvl="1" marL="914400" rtl="0" algn="l">
              <a:spcBef>
                <a:spcPts val="0"/>
              </a:spcBef>
              <a:spcAft>
                <a:spcPts val="0"/>
              </a:spcAft>
              <a:buSzPts val="1200"/>
              <a:buChar char="○"/>
            </a:pPr>
            <a:r>
              <a:rPr lang="en-JM"/>
              <a:t>TD Ameritrade, WeBull, Fidelity</a:t>
            </a:r>
            <a:endParaRPr/>
          </a:p>
          <a:p>
            <a:pPr indent="-304800" lvl="0" marL="457200" rtl="0" algn="l">
              <a:spcBef>
                <a:spcPts val="0"/>
              </a:spcBef>
              <a:spcAft>
                <a:spcPts val="0"/>
              </a:spcAft>
              <a:buSzPts val="1200"/>
              <a:buChar char="●"/>
            </a:pPr>
            <a:r>
              <a:rPr lang="en-JM"/>
              <a:t>Eradicate dead space within the App</a:t>
            </a:r>
            <a:endParaRPr/>
          </a:p>
          <a:p>
            <a:pPr indent="-304800" lvl="0" marL="457200" rtl="0" algn="l">
              <a:spcBef>
                <a:spcPts val="0"/>
              </a:spcBef>
              <a:spcAft>
                <a:spcPts val="0"/>
              </a:spcAft>
              <a:buSzPts val="1200"/>
              <a:buChar char="●"/>
            </a:pPr>
            <a:r>
              <a:rPr lang="en-JM"/>
              <a:t>Enable Alpaca crypto trading</a:t>
            </a:r>
            <a:endParaRPr/>
          </a:p>
        </p:txBody>
      </p:sp>
      <p:sp>
        <p:nvSpPr>
          <p:cNvPr id="207" name="Google Shape;207;p25"/>
          <p:cNvSpPr txBox="1"/>
          <p:nvPr>
            <p:ph idx="4" type="subTitle"/>
          </p:nvPr>
        </p:nvSpPr>
        <p:spPr>
          <a:xfrm>
            <a:off x="359450" y="2798475"/>
            <a:ext cx="49170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u="sng"/>
              <a:t>Mobile Device Application</a:t>
            </a:r>
            <a:endParaRPr u="sng"/>
          </a:p>
        </p:txBody>
      </p:sp>
      <p:pic>
        <p:nvPicPr>
          <p:cNvPr id="208" name="Google Shape;208;p25"/>
          <p:cNvPicPr preferRelativeResize="0"/>
          <p:nvPr/>
        </p:nvPicPr>
        <p:blipFill>
          <a:blip r:embed="rId3">
            <a:alphaModFix/>
          </a:blip>
          <a:stretch>
            <a:fillRect/>
          </a:stretch>
        </p:blipFill>
        <p:spPr>
          <a:xfrm>
            <a:off x="6396675" y="2649500"/>
            <a:ext cx="1588975" cy="1626075"/>
          </a:xfrm>
          <a:prstGeom prst="rect">
            <a:avLst/>
          </a:prstGeom>
          <a:noFill/>
          <a:ln>
            <a:noFill/>
          </a:ln>
        </p:spPr>
      </p:pic>
      <p:pic>
        <p:nvPicPr>
          <p:cNvPr id="209" name="Google Shape;209;p25"/>
          <p:cNvPicPr preferRelativeResize="0"/>
          <p:nvPr/>
        </p:nvPicPr>
        <p:blipFill>
          <a:blip r:embed="rId4">
            <a:alphaModFix/>
          </a:blip>
          <a:stretch>
            <a:fillRect/>
          </a:stretch>
        </p:blipFill>
        <p:spPr>
          <a:xfrm>
            <a:off x="6291612" y="767125"/>
            <a:ext cx="1799100" cy="154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3" name="Shape 213"/>
        <p:cNvGrpSpPr/>
        <p:nvPr/>
      </p:nvGrpSpPr>
      <p:grpSpPr>
        <a:xfrm>
          <a:off x="0" y="0"/>
          <a:ext cx="0" cy="0"/>
          <a:chOff x="0" y="0"/>
          <a:chExt cx="0" cy="0"/>
        </a:xfrm>
      </p:grpSpPr>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3"/>
          <p:cNvSpPr txBox="1"/>
          <p:nvPr>
            <p:ph type="title"/>
          </p:nvPr>
        </p:nvSpPr>
        <p:spPr>
          <a:xfrm>
            <a:off x="359450" y="258325"/>
            <a:ext cx="4917000" cy="46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Brief Overview</a:t>
            </a:r>
            <a:endParaRPr/>
          </a:p>
        </p:txBody>
      </p:sp>
      <p:sp>
        <p:nvSpPr>
          <p:cNvPr id="82" name="Google Shape;82;p13"/>
          <p:cNvSpPr txBox="1"/>
          <p:nvPr>
            <p:ph idx="1" type="body"/>
          </p:nvPr>
        </p:nvSpPr>
        <p:spPr>
          <a:xfrm>
            <a:off x="359450" y="1288275"/>
            <a:ext cx="5031900" cy="122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JM"/>
              <a:t>Remove the irrational and emotional aspect of trading.</a:t>
            </a:r>
            <a:endParaRPr/>
          </a:p>
          <a:p>
            <a:pPr indent="-304800" lvl="0" marL="457200" rtl="0" algn="l">
              <a:spcBef>
                <a:spcPts val="0"/>
              </a:spcBef>
              <a:spcAft>
                <a:spcPts val="0"/>
              </a:spcAft>
              <a:buSzPts val="1200"/>
              <a:buChar char="●"/>
            </a:pPr>
            <a:r>
              <a:rPr lang="en-JM"/>
              <a:t>Creates a clinical approach to investing based on </a:t>
            </a:r>
            <a:r>
              <a:rPr lang="en-JM"/>
              <a:t>predetermined</a:t>
            </a:r>
            <a:r>
              <a:rPr lang="en-JM"/>
              <a:t> parameters. </a:t>
            </a:r>
            <a:endParaRPr/>
          </a:p>
          <a:p>
            <a:pPr indent="-304800" lvl="0" marL="457200" rtl="0" algn="l">
              <a:spcBef>
                <a:spcPts val="0"/>
              </a:spcBef>
              <a:spcAft>
                <a:spcPts val="0"/>
              </a:spcAft>
              <a:buSzPts val="1200"/>
              <a:buChar char="●"/>
            </a:pPr>
            <a:r>
              <a:rPr lang="en-JM"/>
              <a:t>Eliminates execution risk of submitting an order in real time (Human Error)</a:t>
            </a:r>
            <a:endParaRPr/>
          </a:p>
        </p:txBody>
      </p:sp>
      <p:sp>
        <p:nvSpPr>
          <p:cNvPr id="83" name="Google Shape;83;p13"/>
          <p:cNvSpPr txBox="1"/>
          <p:nvPr>
            <p:ph idx="2" type="subTitle"/>
          </p:nvPr>
        </p:nvSpPr>
        <p:spPr>
          <a:xfrm>
            <a:off x="359450" y="1035175"/>
            <a:ext cx="51423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Automated Trading Platform</a:t>
            </a:r>
            <a:endParaRPr/>
          </a:p>
        </p:txBody>
      </p:sp>
      <p:sp>
        <p:nvSpPr>
          <p:cNvPr id="84" name="Google Shape;84;p13"/>
          <p:cNvSpPr txBox="1"/>
          <p:nvPr>
            <p:ph idx="3" type="body"/>
          </p:nvPr>
        </p:nvSpPr>
        <p:spPr>
          <a:xfrm>
            <a:off x="359450" y="3051575"/>
            <a:ext cx="4811700" cy="122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JM"/>
              <a:t>These select twitter users create high volume &amp; </a:t>
            </a:r>
            <a:r>
              <a:rPr lang="en-JM"/>
              <a:t>volatility</a:t>
            </a:r>
            <a:r>
              <a:rPr lang="en-JM"/>
              <a:t> resulting in strong reach amongst retail investors. </a:t>
            </a:r>
            <a:endParaRPr/>
          </a:p>
          <a:p>
            <a:pPr indent="-304800" lvl="0" marL="457200" rtl="0" algn="l">
              <a:spcBef>
                <a:spcPts val="0"/>
              </a:spcBef>
              <a:spcAft>
                <a:spcPts val="0"/>
              </a:spcAft>
              <a:buSzPts val="1200"/>
              <a:buChar char="●"/>
            </a:pPr>
            <a:r>
              <a:rPr lang="en-JM"/>
              <a:t>This creates an identifiable momentum indicator for an automated trading platform to capture greater swings in </a:t>
            </a:r>
            <a:r>
              <a:rPr lang="en-JM"/>
              <a:t>equity</a:t>
            </a:r>
            <a:r>
              <a:rPr lang="en-JM"/>
              <a:t> pricing than conducting solo due diligence.</a:t>
            </a:r>
            <a:endParaRPr/>
          </a:p>
          <a:p>
            <a:pPr indent="-304800" lvl="0" marL="457200" rtl="0" algn="l">
              <a:spcBef>
                <a:spcPts val="0"/>
              </a:spcBef>
              <a:spcAft>
                <a:spcPts val="0"/>
              </a:spcAft>
              <a:buSzPts val="1200"/>
              <a:buChar char="●"/>
            </a:pPr>
            <a:r>
              <a:rPr lang="en-JM"/>
              <a:t>More data points for an informed trade</a:t>
            </a:r>
            <a:endParaRPr/>
          </a:p>
        </p:txBody>
      </p:sp>
      <p:sp>
        <p:nvSpPr>
          <p:cNvPr id="85" name="Google Shape;85;p13"/>
          <p:cNvSpPr txBox="1"/>
          <p:nvPr>
            <p:ph idx="4" type="subTitle"/>
          </p:nvPr>
        </p:nvSpPr>
        <p:spPr>
          <a:xfrm>
            <a:off x="359450" y="2798475"/>
            <a:ext cx="49170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Leveraging Top Fintweet Users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2113500" y="258325"/>
            <a:ext cx="4917000" cy="46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JM"/>
              <a:t>Elemental Purposes</a:t>
            </a:r>
            <a:endParaRPr/>
          </a:p>
        </p:txBody>
      </p:sp>
      <p:sp>
        <p:nvSpPr>
          <p:cNvPr id="91" name="Google Shape;91;p14"/>
          <p:cNvSpPr txBox="1"/>
          <p:nvPr>
            <p:ph idx="1" type="subTitle"/>
          </p:nvPr>
        </p:nvSpPr>
        <p:spPr>
          <a:xfrm>
            <a:off x="379000" y="1265200"/>
            <a:ext cx="26976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T</a:t>
            </a:r>
            <a:r>
              <a:rPr lang="en-JM" u="sng"/>
              <a:t>witter API</a:t>
            </a:r>
            <a:endParaRPr u="sng"/>
          </a:p>
        </p:txBody>
      </p:sp>
      <p:sp>
        <p:nvSpPr>
          <p:cNvPr id="92" name="Google Shape;92;p14"/>
          <p:cNvSpPr txBox="1"/>
          <p:nvPr>
            <p:ph idx="2" type="body"/>
          </p:nvPr>
        </p:nvSpPr>
        <p:spPr>
          <a:xfrm>
            <a:off x="379000" y="1807350"/>
            <a:ext cx="2697600" cy="1605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JM"/>
              <a:t>Collect data from real time twitter posts.</a:t>
            </a:r>
            <a:endParaRPr/>
          </a:p>
          <a:p>
            <a:pPr indent="-304800" lvl="0" marL="457200" rtl="0" algn="l">
              <a:spcBef>
                <a:spcPts val="0"/>
              </a:spcBef>
              <a:spcAft>
                <a:spcPts val="0"/>
              </a:spcAft>
              <a:buSzPts val="1200"/>
              <a:buChar char="●"/>
            </a:pPr>
            <a:r>
              <a:rPr lang="en-JM"/>
              <a:t>Analyze trends and sentiments</a:t>
            </a:r>
            <a:endParaRPr/>
          </a:p>
          <a:p>
            <a:pPr indent="-304800" lvl="0" marL="457200" rtl="0" algn="l">
              <a:spcBef>
                <a:spcPts val="0"/>
              </a:spcBef>
              <a:spcAft>
                <a:spcPts val="0"/>
              </a:spcAft>
              <a:buSzPts val="1200"/>
              <a:buChar char="●"/>
            </a:pPr>
            <a:r>
              <a:rPr lang="en-JM"/>
              <a:t>Mirror positions from users with </a:t>
            </a:r>
            <a:r>
              <a:rPr lang="en-JM"/>
              <a:t>exponentially</a:t>
            </a:r>
            <a:r>
              <a:rPr lang="en-JM"/>
              <a:t> greater followers</a:t>
            </a:r>
            <a:endParaRPr/>
          </a:p>
        </p:txBody>
      </p:sp>
      <p:sp>
        <p:nvSpPr>
          <p:cNvPr id="93" name="Google Shape;93;p14"/>
          <p:cNvSpPr txBox="1"/>
          <p:nvPr>
            <p:ph idx="3" type="subTitle"/>
          </p:nvPr>
        </p:nvSpPr>
        <p:spPr>
          <a:xfrm>
            <a:off x="3235300" y="1265200"/>
            <a:ext cx="26976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u="sng"/>
              <a:t>Alpaca API</a:t>
            </a:r>
            <a:endParaRPr u="sng"/>
          </a:p>
        </p:txBody>
      </p:sp>
      <p:sp>
        <p:nvSpPr>
          <p:cNvPr id="94" name="Google Shape;94;p14"/>
          <p:cNvSpPr txBox="1"/>
          <p:nvPr>
            <p:ph idx="4" type="body"/>
          </p:nvPr>
        </p:nvSpPr>
        <p:spPr>
          <a:xfrm>
            <a:off x="3235300" y="1807350"/>
            <a:ext cx="2697600" cy="1605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JM" sz="1000"/>
              <a:t>Algorithmic Trading Execution</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JM" sz="1000"/>
              <a:t>Write and execute Stop Loss and Profit Taking </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JM" sz="1000"/>
              <a:t>Entries based on user specific tweets and polarity</a:t>
            </a:r>
            <a:endParaRPr sz="1000"/>
          </a:p>
          <a:p>
            <a:pPr indent="0" lvl="0" marL="0" rtl="0" algn="l">
              <a:spcBef>
                <a:spcPts val="0"/>
              </a:spcBef>
              <a:spcAft>
                <a:spcPts val="0"/>
              </a:spcAft>
              <a:buNone/>
            </a:pPr>
            <a:r>
              <a:t/>
            </a:r>
            <a:endParaRPr/>
          </a:p>
        </p:txBody>
      </p:sp>
      <p:sp>
        <p:nvSpPr>
          <p:cNvPr id="95" name="Google Shape;95;p14"/>
          <p:cNvSpPr txBox="1"/>
          <p:nvPr>
            <p:ph idx="5" type="subTitle"/>
          </p:nvPr>
        </p:nvSpPr>
        <p:spPr>
          <a:xfrm>
            <a:off x="6091600" y="1265200"/>
            <a:ext cx="26976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F</a:t>
            </a:r>
            <a:r>
              <a:rPr lang="en-JM" u="sng"/>
              <a:t>inal Outcome</a:t>
            </a:r>
            <a:endParaRPr u="sng"/>
          </a:p>
        </p:txBody>
      </p:sp>
      <p:sp>
        <p:nvSpPr>
          <p:cNvPr id="96" name="Google Shape;96;p14"/>
          <p:cNvSpPr txBox="1"/>
          <p:nvPr>
            <p:ph idx="6" type="body"/>
          </p:nvPr>
        </p:nvSpPr>
        <p:spPr>
          <a:xfrm>
            <a:off x="6091600" y="1807350"/>
            <a:ext cx="2697600" cy="1605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JM" sz="1000"/>
              <a:t>High Frequency Trading </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JM" sz="1000"/>
              <a:t>Maximized Profits </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JM" sz="1000"/>
              <a:t>Minimized Losses </a:t>
            </a:r>
            <a:endParaRPr sz="1000"/>
          </a:p>
        </p:txBody>
      </p:sp>
      <p:pic>
        <p:nvPicPr>
          <p:cNvPr id="97" name="Google Shape;97;p14"/>
          <p:cNvPicPr preferRelativeResize="0"/>
          <p:nvPr/>
        </p:nvPicPr>
        <p:blipFill>
          <a:blip r:embed="rId3">
            <a:alphaModFix/>
          </a:blip>
          <a:stretch>
            <a:fillRect/>
          </a:stretch>
        </p:blipFill>
        <p:spPr>
          <a:xfrm>
            <a:off x="1673325" y="974250"/>
            <a:ext cx="761275" cy="761275"/>
          </a:xfrm>
          <a:prstGeom prst="rect">
            <a:avLst/>
          </a:prstGeom>
          <a:noFill/>
          <a:ln>
            <a:noFill/>
          </a:ln>
        </p:spPr>
      </p:pic>
      <p:pic>
        <p:nvPicPr>
          <p:cNvPr id="98" name="Google Shape;98;p14"/>
          <p:cNvPicPr preferRelativeResize="0"/>
          <p:nvPr/>
        </p:nvPicPr>
        <p:blipFill>
          <a:blip r:embed="rId4">
            <a:alphaModFix/>
          </a:blip>
          <a:stretch>
            <a:fillRect/>
          </a:stretch>
        </p:blipFill>
        <p:spPr>
          <a:xfrm>
            <a:off x="4839825" y="974241"/>
            <a:ext cx="761275" cy="761297"/>
          </a:xfrm>
          <a:prstGeom prst="rect">
            <a:avLst/>
          </a:prstGeom>
          <a:noFill/>
          <a:ln>
            <a:noFill/>
          </a:ln>
        </p:spPr>
      </p:pic>
      <p:pic>
        <p:nvPicPr>
          <p:cNvPr id="99" name="Google Shape;99;p14"/>
          <p:cNvPicPr preferRelativeResize="0"/>
          <p:nvPr/>
        </p:nvPicPr>
        <p:blipFill>
          <a:blip r:embed="rId5">
            <a:alphaModFix/>
          </a:blip>
          <a:stretch>
            <a:fillRect/>
          </a:stretch>
        </p:blipFill>
        <p:spPr>
          <a:xfrm>
            <a:off x="7659250" y="979677"/>
            <a:ext cx="914000" cy="842850"/>
          </a:xfrm>
          <a:prstGeom prst="rect">
            <a:avLst/>
          </a:prstGeom>
          <a:noFill/>
          <a:ln>
            <a:noFill/>
          </a:ln>
        </p:spPr>
      </p:pic>
      <p:pic>
        <p:nvPicPr>
          <p:cNvPr id="100" name="Google Shape;100;p14"/>
          <p:cNvPicPr preferRelativeResize="0"/>
          <p:nvPr/>
        </p:nvPicPr>
        <p:blipFill>
          <a:blip r:embed="rId6">
            <a:alphaModFix/>
          </a:blip>
          <a:stretch>
            <a:fillRect/>
          </a:stretch>
        </p:blipFill>
        <p:spPr>
          <a:xfrm>
            <a:off x="1718575" y="3213283"/>
            <a:ext cx="1233125" cy="566892"/>
          </a:xfrm>
          <a:prstGeom prst="rect">
            <a:avLst/>
          </a:prstGeom>
          <a:noFill/>
          <a:ln>
            <a:noFill/>
          </a:ln>
        </p:spPr>
      </p:pic>
      <p:sp>
        <p:nvSpPr>
          <p:cNvPr id="101" name="Google Shape;101;p14"/>
          <p:cNvSpPr txBox="1"/>
          <p:nvPr>
            <p:ph idx="1" type="subTitle"/>
          </p:nvPr>
        </p:nvSpPr>
        <p:spPr>
          <a:xfrm>
            <a:off x="254100" y="3485075"/>
            <a:ext cx="26976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u="sng"/>
              <a:t> StreamLit </a:t>
            </a:r>
            <a:r>
              <a:rPr lang="en-JM" u="sng"/>
              <a:t>API</a:t>
            </a:r>
            <a:endParaRPr u="sng"/>
          </a:p>
        </p:txBody>
      </p:sp>
      <p:sp>
        <p:nvSpPr>
          <p:cNvPr id="102" name="Google Shape;102;p14"/>
          <p:cNvSpPr txBox="1"/>
          <p:nvPr/>
        </p:nvSpPr>
        <p:spPr>
          <a:xfrm>
            <a:off x="167475" y="3828700"/>
            <a:ext cx="3000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EE7624"/>
              </a:buClr>
              <a:buSzPts val="1200"/>
              <a:buFont typeface="Open Sans Light"/>
              <a:buChar char="●"/>
            </a:pPr>
            <a:r>
              <a:rPr lang="en-JM" sz="1200">
                <a:solidFill>
                  <a:srgbClr val="3F3F3F"/>
                </a:solidFill>
                <a:latin typeface="Open Sans Light"/>
                <a:ea typeface="Open Sans Light"/>
                <a:cs typeface="Open Sans Light"/>
                <a:sym typeface="Open Sans Light"/>
              </a:rPr>
              <a:t>To visually highlight our code in what the end results are</a:t>
            </a:r>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2113500" y="258325"/>
            <a:ext cx="4917000" cy="46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JM"/>
              <a:t>Twitter Coding/API In-Depth </a:t>
            </a:r>
            <a:endParaRPr/>
          </a:p>
        </p:txBody>
      </p:sp>
      <p:sp>
        <p:nvSpPr>
          <p:cNvPr id="109" name="Google Shape;109;p15"/>
          <p:cNvSpPr txBox="1"/>
          <p:nvPr>
            <p:ph idx="1" type="subTitle"/>
          </p:nvPr>
        </p:nvSpPr>
        <p:spPr>
          <a:xfrm>
            <a:off x="4802025" y="1265200"/>
            <a:ext cx="31344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Stock Selection</a:t>
            </a:r>
            <a:endParaRPr/>
          </a:p>
        </p:txBody>
      </p:sp>
      <p:sp>
        <p:nvSpPr>
          <p:cNvPr id="110" name="Google Shape;110;p15"/>
          <p:cNvSpPr txBox="1"/>
          <p:nvPr>
            <p:ph idx="2" type="body"/>
          </p:nvPr>
        </p:nvSpPr>
        <p:spPr>
          <a:xfrm>
            <a:off x="4802025" y="1670700"/>
            <a:ext cx="4042500" cy="202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JM"/>
              <a:t>User specific tweets (Zack Morris, Will Meade, PJ Matlock, Gary, unusual_whales)</a:t>
            </a:r>
            <a:endParaRPr/>
          </a:p>
          <a:p>
            <a:pPr indent="-304800" lvl="0" marL="457200" rtl="0" algn="l">
              <a:spcBef>
                <a:spcPts val="0"/>
              </a:spcBef>
              <a:spcAft>
                <a:spcPts val="0"/>
              </a:spcAft>
              <a:buSzPts val="1200"/>
              <a:buChar char="●"/>
            </a:pPr>
            <a:r>
              <a:rPr lang="en-JM"/>
              <a:t>Ultra_Calls was our best user to test our sentiment analysis due to activity</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11" name="Google Shape;111;p15"/>
          <p:cNvPicPr preferRelativeResize="0"/>
          <p:nvPr/>
        </p:nvPicPr>
        <p:blipFill>
          <a:blip r:embed="rId3">
            <a:alphaModFix/>
          </a:blip>
          <a:stretch>
            <a:fillRect/>
          </a:stretch>
        </p:blipFill>
        <p:spPr>
          <a:xfrm>
            <a:off x="152400" y="1054625"/>
            <a:ext cx="1773575" cy="551475"/>
          </a:xfrm>
          <a:prstGeom prst="rect">
            <a:avLst/>
          </a:prstGeom>
          <a:noFill/>
          <a:ln>
            <a:noFill/>
          </a:ln>
        </p:spPr>
      </p:pic>
      <p:pic>
        <p:nvPicPr>
          <p:cNvPr id="112" name="Google Shape;112;p15"/>
          <p:cNvPicPr preferRelativeResize="0"/>
          <p:nvPr/>
        </p:nvPicPr>
        <p:blipFill>
          <a:blip r:embed="rId4">
            <a:alphaModFix/>
          </a:blip>
          <a:stretch>
            <a:fillRect/>
          </a:stretch>
        </p:blipFill>
        <p:spPr>
          <a:xfrm>
            <a:off x="6159563" y="2835325"/>
            <a:ext cx="1256825" cy="1176475"/>
          </a:xfrm>
          <a:prstGeom prst="rect">
            <a:avLst/>
          </a:prstGeom>
          <a:noFill/>
          <a:ln>
            <a:noFill/>
          </a:ln>
        </p:spPr>
      </p:pic>
      <p:pic>
        <p:nvPicPr>
          <p:cNvPr id="113" name="Google Shape;113;p15"/>
          <p:cNvPicPr preferRelativeResize="0"/>
          <p:nvPr/>
        </p:nvPicPr>
        <p:blipFill>
          <a:blip r:embed="rId5">
            <a:alphaModFix/>
          </a:blip>
          <a:stretch>
            <a:fillRect/>
          </a:stretch>
        </p:blipFill>
        <p:spPr>
          <a:xfrm>
            <a:off x="152400" y="1758500"/>
            <a:ext cx="4649626" cy="21418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2113500" y="258325"/>
            <a:ext cx="4917000" cy="46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JM"/>
              <a:t>Twitter Coding/API In-Depth </a:t>
            </a:r>
            <a:endParaRPr/>
          </a:p>
        </p:txBody>
      </p:sp>
      <p:sp>
        <p:nvSpPr>
          <p:cNvPr id="120" name="Google Shape;120;p16"/>
          <p:cNvSpPr txBox="1"/>
          <p:nvPr>
            <p:ph idx="1" type="subTitle"/>
          </p:nvPr>
        </p:nvSpPr>
        <p:spPr>
          <a:xfrm>
            <a:off x="4802025" y="1265200"/>
            <a:ext cx="31344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Stock Selection</a:t>
            </a:r>
            <a:endParaRPr/>
          </a:p>
        </p:txBody>
      </p:sp>
      <p:sp>
        <p:nvSpPr>
          <p:cNvPr id="121" name="Google Shape;121;p16"/>
          <p:cNvSpPr txBox="1"/>
          <p:nvPr>
            <p:ph idx="2" type="body"/>
          </p:nvPr>
        </p:nvSpPr>
        <p:spPr>
          <a:xfrm>
            <a:off x="4802025" y="1670700"/>
            <a:ext cx="4042500" cy="202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JM"/>
              <a:t>Polarity from the tweet of the user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JM"/>
              <a:t>Selected positions based off sentiment and user tweets</a:t>
            </a:r>
            <a:endParaRPr/>
          </a:p>
        </p:txBody>
      </p:sp>
      <p:pic>
        <p:nvPicPr>
          <p:cNvPr id="122" name="Google Shape;122;p16"/>
          <p:cNvPicPr preferRelativeResize="0"/>
          <p:nvPr/>
        </p:nvPicPr>
        <p:blipFill>
          <a:blip r:embed="rId3">
            <a:alphaModFix/>
          </a:blip>
          <a:stretch>
            <a:fillRect/>
          </a:stretch>
        </p:blipFill>
        <p:spPr>
          <a:xfrm>
            <a:off x="152400" y="1054625"/>
            <a:ext cx="1773575" cy="551475"/>
          </a:xfrm>
          <a:prstGeom prst="rect">
            <a:avLst/>
          </a:prstGeom>
          <a:noFill/>
          <a:ln>
            <a:noFill/>
          </a:ln>
        </p:spPr>
      </p:pic>
      <p:pic>
        <p:nvPicPr>
          <p:cNvPr id="123" name="Google Shape;123;p16"/>
          <p:cNvPicPr preferRelativeResize="0"/>
          <p:nvPr/>
        </p:nvPicPr>
        <p:blipFill>
          <a:blip r:embed="rId4">
            <a:alphaModFix/>
          </a:blip>
          <a:stretch>
            <a:fillRect/>
          </a:stretch>
        </p:blipFill>
        <p:spPr>
          <a:xfrm>
            <a:off x="5383500" y="3034550"/>
            <a:ext cx="2764475" cy="1190400"/>
          </a:xfrm>
          <a:prstGeom prst="rect">
            <a:avLst/>
          </a:prstGeom>
          <a:noFill/>
          <a:ln>
            <a:noFill/>
          </a:ln>
        </p:spPr>
      </p:pic>
      <p:pic>
        <p:nvPicPr>
          <p:cNvPr id="124" name="Google Shape;124;p16"/>
          <p:cNvPicPr preferRelativeResize="0"/>
          <p:nvPr/>
        </p:nvPicPr>
        <p:blipFill>
          <a:blip r:embed="rId5">
            <a:alphaModFix/>
          </a:blip>
          <a:stretch>
            <a:fillRect/>
          </a:stretch>
        </p:blipFill>
        <p:spPr>
          <a:xfrm>
            <a:off x="152400" y="1758500"/>
            <a:ext cx="4497225" cy="3073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2113500" y="258325"/>
            <a:ext cx="4917000" cy="46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JM"/>
              <a:t>Alpaca Coding/API In-Depth</a:t>
            </a:r>
            <a:endParaRPr/>
          </a:p>
        </p:txBody>
      </p:sp>
      <p:sp>
        <p:nvSpPr>
          <p:cNvPr id="131" name="Google Shape;131;p17"/>
          <p:cNvSpPr txBox="1"/>
          <p:nvPr>
            <p:ph idx="1" type="subTitle"/>
          </p:nvPr>
        </p:nvSpPr>
        <p:spPr>
          <a:xfrm>
            <a:off x="4802025" y="1265200"/>
            <a:ext cx="31344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Market Orders </a:t>
            </a:r>
            <a:endParaRPr/>
          </a:p>
        </p:txBody>
      </p:sp>
      <p:sp>
        <p:nvSpPr>
          <p:cNvPr id="132" name="Google Shape;132;p17"/>
          <p:cNvSpPr txBox="1"/>
          <p:nvPr>
            <p:ph idx="2" type="body"/>
          </p:nvPr>
        </p:nvSpPr>
        <p:spPr>
          <a:xfrm>
            <a:off x="4802025" y="1670700"/>
            <a:ext cx="3067200" cy="202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JM"/>
              <a:t>Selected from Twitter API</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JM"/>
              <a:t>10% defined Profit Taking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JM"/>
              <a:t>5% Stop Loss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33" name="Google Shape;133;p17"/>
          <p:cNvPicPr preferRelativeResize="0"/>
          <p:nvPr/>
        </p:nvPicPr>
        <p:blipFill>
          <a:blip r:embed="rId3">
            <a:alphaModFix/>
          </a:blip>
          <a:stretch>
            <a:fillRect/>
          </a:stretch>
        </p:blipFill>
        <p:spPr>
          <a:xfrm>
            <a:off x="106375" y="1008794"/>
            <a:ext cx="2739625" cy="784618"/>
          </a:xfrm>
          <a:prstGeom prst="rect">
            <a:avLst/>
          </a:prstGeom>
          <a:noFill/>
          <a:ln>
            <a:noFill/>
          </a:ln>
        </p:spPr>
      </p:pic>
      <p:pic>
        <p:nvPicPr>
          <p:cNvPr id="134" name="Google Shape;134;p17" title="2021-08-06 07-11-33.mkv">
            <a:hlinkClick r:id="rId4"/>
          </p:cNvPr>
          <p:cNvPicPr preferRelativeResize="0"/>
          <p:nvPr/>
        </p:nvPicPr>
        <p:blipFill>
          <a:blip r:embed="rId5">
            <a:alphaModFix/>
          </a:blip>
          <a:stretch>
            <a:fillRect/>
          </a:stretch>
        </p:blipFill>
        <p:spPr>
          <a:xfrm>
            <a:off x="152400" y="1945813"/>
            <a:ext cx="4497226" cy="25296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type="title"/>
          </p:nvPr>
        </p:nvSpPr>
        <p:spPr>
          <a:xfrm>
            <a:off x="2113500" y="258325"/>
            <a:ext cx="4917000" cy="46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JM"/>
              <a:t>Putting it All Together</a:t>
            </a:r>
            <a:endParaRPr/>
          </a:p>
        </p:txBody>
      </p:sp>
      <p:pic>
        <p:nvPicPr>
          <p:cNvPr id="141" name="Google Shape;141;p18"/>
          <p:cNvPicPr preferRelativeResize="0"/>
          <p:nvPr/>
        </p:nvPicPr>
        <p:blipFill rotWithShape="1">
          <a:blip r:embed="rId3">
            <a:alphaModFix/>
          </a:blip>
          <a:srcRect b="0" l="0" r="32926" t="0"/>
          <a:stretch/>
        </p:blipFill>
        <p:spPr>
          <a:xfrm>
            <a:off x="62725" y="1838222"/>
            <a:ext cx="1804987" cy="1224000"/>
          </a:xfrm>
          <a:prstGeom prst="rect">
            <a:avLst/>
          </a:prstGeom>
          <a:noFill/>
          <a:ln>
            <a:noFill/>
          </a:ln>
        </p:spPr>
      </p:pic>
      <p:pic>
        <p:nvPicPr>
          <p:cNvPr id="142" name="Google Shape;142;p18"/>
          <p:cNvPicPr preferRelativeResize="0"/>
          <p:nvPr/>
        </p:nvPicPr>
        <p:blipFill>
          <a:blip r:embed="rId4">
            <a:alphaModFix/>
          </a:blip>
          <a:stretch>
            <a:fillRect/>
          </a:stretch>
        </p:blipFill>
        <p:spPr>
          <a:xfrm>
            <a:off x="2300575" y="909025"/>
            <a:ext cx="2871100" cy="3706025"/>
          </a:xfrm>
          <a:prstGeom prst="rect">
            <a:avLst/>
          </a:prstGeom>
          <a:noFill/>
          <a:ln>
            <a:noFill/>
          </a:ln>
        </p:spPr>
      </p:pic>
      <p:pic>
        <p:nvPicPr>
          <p:cNvPr id="143" name="Google Shape;143;p18"/>
          <p:cNvPicPr preferRelativeResize="0"/>
          <p:nvPr/>
        </p:nvPicPr>
        <p:blipFill>
          <a:blip r:embed="rId5">
            <a:alphaModFix/>
          </a:blip>
          <a:stretch>
            <a:fillRect/>
          </a:stretch>
        </p:blipFill>
        <p:spPr>
          <a:xfrm>
            <a:off x="5950325" y="873800"/>
            <a:ext cx="2666799" cy="3741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2113500" y="258325"/>
            <a:ext cx="4917000" cy="46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JM"/>
              <a:t>Once a Bull, Now a Bear </a:t>
            </a:r>
            <a:endParaRPr/>
          </a:p>
        </p:txBody>
      </p:sp>
      <p:sp>
        <p:nvSpPr>
          <p:cNvPr id="150" name="Google Shape;150;p19"/>
          <p:cNvSpPr txBox="1"/>
          <p:nvPr>
            <p:ph idx="1" type="subTitle"/>
          </p:nvPr>
        </p:nvSpPr>
        <p:spPr>
          <a:xfrm>
            <a:off x="4636425" y="1275250"/>
            <a:ext cx="31344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JM"/>
              <a:t>Go short instead of long </a:t>
            </a:r>
            <a:endParaRPr/>
          </a:p>
        </p:txBody>
      </p:sp>
      <p:sp>
        <p:nvSpPr>
          <p:cNvPr id="151" name="Google Shape;151;p19"/>
          <p:cNvSpPr txBox="1"/>
          <p:nvPr>
            <p:ph idx="2" type="body"/>
          </p:nvPr>
        </p:nvSpPr>
        <p:spPr>
          <a:xfrm>
            <a:off x="4495925" y="1700825"/>
            <a:ext cx="3067200" cy="202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JM"/>
              <a:t>Open a short position based on twitter user tweets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JM"/>
              <a:t>Creates more opportunities for profit on downtrend days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JM"/>
              <a:t>Unfortunately, not every stock can be shorted </a:t>
            </a:r>
            <a:endParaRPr/>
          </a:p>
        </p:txBody>
      </p:sp>
      <p:pic>
        <p:nvPicPr>
          <p:cNvPr id="152" name="Google Shape;152;p19"/>
          <p:cNvPicPr preferRelativeResize="0"/>
          <p:nvPr/>
        </p:nvPicPr>
        <p:blipFill>
          <a:blip r:embed="rId3">
            <a:alphaModFix/>
          </a:blip>
          <a:stretch>
            <a:fillRect/>
          </a:stretch>
        </p:blipFill>
        <p:spPr>
          <a:xfrm>
            <a:off x="7743800" y="1144750"/>
            <a:ext cx="1220966" cy="1292250"/>
          </a:xfrm>
          <a:prstGeom prst="rect">
            <a:avLst/>
          </a:prstGeom>
          <a:noFill/>
          <a:ln>
            <a:noFill/>
          </a:ln>
        </p:spPr>
      </p:pic>
      <p:pic>
        <p:nvPicPr>
          <p:cNvPr id="153" name="Google Shape;153;p19"/>
          <p:cNvPicPr preferRelativeResize="0"/>
          <p:nvPr/>
        </p:nvPicPr>
        <p:blipFill>
          <a:blip r:embed="rId4">
            <a:alphaModFix/>
          </a:blip>
          <a:stretch>
            <a:fillRect/>
          </a:stretch>
        </p:blipFill>
        <p:spPr>
          <a:xfrm>
            <a:off x="7743810" y="2542575"/>
            <a:ext cx="1292300" cy="1413000"/>
          </a:xfrm>
          <a:prstGeom prst="rect">
            <a:avLst/>
          </a:prstGeom>
          <a:noFill/>
          <a:ln>
            <a:noFill/>
          </a:ln>
        </p:spPr>
      </p:pic>
      <p:pic>
        <p:nvPicPr>
          <p:cNvPr id="154" name="Google Shape;154;p19"/>
          <p:cNvPicPr preferRelativeResize="0"/>
          <p:nvPr/>
        </p:nvPicPr>
        <p:blipFill>
          <a:blip r:embed="rId5">
            <a:alphaModFix/>
          </a:blip>
          <a:stretch>
            <a:fillRect/>
          </a:stretch>
        </p:blipFill>
        <p:spPr>
          <a:xfrm>
            <a:off x="462325" y="977010"/>
            <a:ext cx="2979401" cy="1565564"/>
          </a:xfrm>
          <a:prstGeom prst="rect">
            <a:avLst/>
          </a:prstGeom>
          <a:noFill/>
          <a:ln>
            <a:noFill/>
          </a:ln>
        </p:spPr>
      </p:pic>
      <p:pic>
        <p:nvPicPr>
          <p:cNvPr id="155" name="Google Shape;155;p19"/>
          <p:cNvPicPr preferRelativeResize="0"/>
          <p:nvPr/>
        </p:nvPicPr>
        <p:blipFill>
          <a:blip r:embed="rId6">
            <a:alphaModFix/>
          </a:blip>
          <a:stretch>
            <a:fillRect/>
          </a:stretch>
        </p:blipFill>
        <p:spPr>
          <a:xfrm>
            <a:off x="1049100" y="3721925"/>
            <a:ext cx="1805849" cy="1377450"/>
          </a:xfrm>
          <a:prstGeom prst="rect">
            <a:avLst/>
          </a:prstGeom>
          <a:noFill/>
          <a:ln>
            <a:noFill/>
          </a:ln>
        </p:spPr>
      </p:pic>
      <p:pic>
        <p:nvPicPr>
          <p:cNvPr id="156" name="Google Shape;156;p19"/>
          <p:cNvPicPr preferRelativeResize="0"/>
          <p:nvPr/>
        </p:nvPicPr>
        <p:blipFill>
          <a:blip r:embed="rId7">
            <a:alphaModFix/>
          </a:blip>
          <a:stretch>
            <a:fillRect/>
          </a:stretch>
        </p:blipFill>
        <p:spPr>
          <a:xfrm>
            <a:off x="67938" y="2679075"/>
            <a:ext cx="3768174" cy="90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2113500" y="258325"/>
            <a:ext cx="4917000" cy="46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JM"/>
              <a:t>Tape Diagram </a:t>
            </a:r>
            <a:endParaRPr/>
          </a:p>
        </p:txBody>
      </p:sp>
      <p:sp>
        <p:nvSpPr>
          <p:cNvPr id="163" name="Google Shape;163;p20"/>
          <p:cNvSpPr txBox="1"/>
          <p:nvPr>
            <p:ph idx="1" type="body"/>
          </p:nvPr>
        </p:nvSpPr>
        <p:spPr>
          <a:xfrm>
            <a:off x="3050500" y="1670700"/>
            <a:ext cx="3067200" cy="26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0"/>
          <p:cNvPicPr preferRelativeResize="0"/>
          <p:nvPr/>
        </p:nvPicPr>
        <p:blipFill>
          <a:blip r:embed="rId3">
            <a:alphaModFix/>
          </a:blip>
          <a:stretch>
            <a:fillRect/>
          </a:stretch>
        </p:blipFill>
        <p:spPr>
          <a:xfrm>
            <a:off x="1669125" y="948213"/>
            <a:ext cx="4980251" cy="4125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